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1" r:id="rId6"/>
    <p:sldId id="261" r:id="rId7"/>
    <p:sldId id="262" r:id="rId8"/>
    <p:sldId id="266" r:id="rId9"/>
    <p:sldId id="279" r:id="rId10"/>
    <p:sldId id="271" r:id="rId11"/>
    <p:sldId id="277" r:id="rId12"/>
    <p:sldId id="278" r:id="rId13"/>
    <p:sldId id="283" r:id="rId14"/>
    <p:sldId id="284" r:id="rId15"/>
    <p:sldId id="286" r:id="rId16"/>
    <p:sldId id="285" r:id="rId17"/>
    <p:sldId id="291" r:id="rId18"/>
    <p:sldId id="287" r:id="rId19"/>
    <p:sldId id="288" r:id="rId20"/>
    <p:sldId id="280" r:id="rId21"/>
    <p:sldId id="289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78BFCE5-902E-4C6E-8BD2-7D4929E36766}">
          <p14:sldIdLst>
            <p14:sldId id="256"/>
            <p14:sldId id="257"/>
            <p14:sldId id="258"/>
            <p14:sldId id="259"/>
            <p14:sldId id="281"/>
            <p14:sldId id="261"/>
            <p14:sldId id="262"/>
            <p14:sldId id="266"/>
            <p14:sldId id="279"/>
            <p14:sldId id="271"/>
            <p14:sldId id="277"/>
            <p14:sldId id="278"/>
            <p14:sldId id="283"/>
            <p14:sldId id="284"/>
            <p14:sldId id="286"/>
            <p14:sldId id="285"/>
            <p14:sldId id="291"/>
            <p14:sldId id="287"/>
            <p14:sldId id="288"/>
            <p14:sldId id="280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CF433-6FF8-49C3-A0EF-56EAFB0641C3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E1850-E95D-4EF3-8F58-942FE06E3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9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E1850-E95D-4EF3-8F58-942FE06E38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8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E1850-E95D-4EF3-8F58-942FE06E38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3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E1850-E95D-4EF3-8F58-942FE06E38B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5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E1850-E95D-4EF3-8F58-942FE06E38B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06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730F-0B8D-455A-97A9-8DD6529B1D36}" type="datetime1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1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F934-EE56-48D3-8A53-759F50AEE567}" type="datetime1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0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1DE5-6B41-4ADA-9B3D-B9CAAD27DA20}" type="datetime1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5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B29D-4144-4039-AFF7-5F2EE6917915}" type="datetime1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2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6FF9-F0E8-4EF5-8CAC-DBFCC00CB61C}" type="datetime1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11C4-9E91-45EF-9167-B2C17E5486DB}" type="datetime1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7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3821-A7C6-4A83-BCB1-C70C56512C34}" type="datetime1">
              <a:rPr lang="ru-RU" smtClean="0"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4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CAE0-0318-4842-A39E-83A6BB1787FD}" type="datetime1">
              <a:rPr lang="ru-RU" smtClean="0"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5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2EA8-A5AB-40AF-9F1C-91CDB91FDB48}" type="datetime1">
              <a:rPr lang="ru-RU" smtClean="0"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3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91EE-3E2A-4B1D-A1E3-13D63A537DF9}" type="datetime1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7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C2DD-E060-42AD-8AD6-30A89DD13829}" type="datetime1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3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1EF7-A888-4FC5-951D-97616533C7C7}" type="datetime1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9CD5D-D0EA-46A0-8750-FB04D91EF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2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810" y="836229"/>
            <a:ext cx="7772400" cy="93610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Государственный университет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факультет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ядерно-физических методов исследования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917131"/>
            <a:ext cx="3962387" cy="1130987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Мартынова Наталья Сергеевна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598" y="1900921"/>
            <a:ext cx="74168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Адронная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терапия. </a:t>
            </a:r>
            <a:r>
              <a:rPr lang="ru-RU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3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дозы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полученной биологической тканью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облучении протонами и тяжелыми ионами.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6309320"/>
            <a:ext cx="16201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2015г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96" y="10665"/>
            <a:ext cx="2832755" cy="81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4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ADMIN77q\Desktop\построенные графики дубль 2\относительная энергия сохранившаяся у  карбоном и протоном  в эр 5 см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6624736" cy="640871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79512" y="764704"/>
                <a:ext cx="2521834" cy="5256584"/>
              </a:xfrm>
            </p:spPr>
            <p:txBody>
              <a:bodyPr>
                <a:no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относительная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доля энергии, сохранившаяся у  протонов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(красный)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ru-RU" sz="2800" i="1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(черных)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прошедших расстояние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79512" y="764704"/>
                <a:ext cx="2521834" cy="5256584"/>
              </a:xfrm>
              <a:blipFill rotWithShape="0">
                <a:blip r:embed="rId3"/>
                <a:stretch>
                  <a:fillRect l="-4831" t="-1159" r="-70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88068"/>
            <a:ext cx="6174113" cy="790946"/>
          </a:xfrm>
        </p:spPr>
        <p:txBody>
          <a:bodyPr>
            <a:normAutofit/>
          </a:bodyPr>
          <a:lstStyle/>
          <a:p>
            <a:pPr algn="l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17" y="55983"/>
            <a:ext cx="2828789" cy="823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28860" y="1124744"/>
                <a:ext cx="8856984" cy="5292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Доза есть энергия, переданная излучением единице массы вещества </a:t>
                </a:r>
                <a:r>
                  <a:rPr lang="ru-RU" sz="2800" dirty="0" smtClean="0"/>
                  <a:t>—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  <m:t>Дж</m:t>
                            </m:r>
                          </m:num>
                          <m:den>
                            <m: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  <m:t>кг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Гр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 исчерпывающей оценки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воздействия излучения на биологические объекты н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еобходимо учесть тип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излучения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тип биологической ткани. Для этого введены понятия эквивалентной и эффективной дозы.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экв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Дж</m:t>
                            </m:r>
                          </m:num>
                          <m:den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кг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=[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Зв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 взвешивающий коэффициент для излучения вида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э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фф</m:t>
                        </m:r>
                      </m:sub>
                    </m:sSub>
                    <m:r>
                      <a:rPr lang="ru-RU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Т</m:t>
                        </m:r>
                      </m:sub>
                    </m:sSub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экв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Зв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Т</m:t>
                        </m:r>
                      </m:sub>
                    </m:sSub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взвешивающий коэффициент для определенной биологической ткани или органа. 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60" y="1124744"/>
                <a:ext cx="8856984" cy="5292539"/>
              </a:xfrm>
              <a:prstGeom prst="rect">
                <a:avLst/>
              </a:prstGeom>
              <a:blipFill rotWithShape="0">
                <a:blip r:embed="rId3"/>
                <a:stretch>
                  <a:fillRect l="-1446" t="-1267" b="-23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955" y="92681"/>
            <a:ext cx="2828789" cy="8230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7848872" cy="31983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88078"/>
            <a:ext cx="7848872" cy="235329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7505" y="85697"/>
            <a:ext cx="6153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радиационной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НРБ-99: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24" y="4566479"/>
            <a:ext cx="6407676" cy="2255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976664" cy="1394531"/>
          </a:xfrm>
        </p:spPr>
        <p:txBody>
          <a:bodyPr>
            <a:normAutofit/>
          </a:bodyPr>
          <a:lstStyle/>
          <a:p>
            <a:pPr algn="l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РАСЧЕТА ЭКВИВАЛЕНТНОЙ ДОЗЫ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94531"/>
                <a:ext cx="8784976" cy="49685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Переход от поглощенной дозы к эквивалентной так же можно определить соотношением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экв</m:t>
                        </m:r>
                      </m:sub>
                    </m:sSub>
                    <m:r>
                      <a:rPr lang="ru-RU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ru-RU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nary>
                    <m:r>
                      <a:rPr lang="ru-RU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коэффициент, учет которого осуществляется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двумя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путями − либо, как уже упоминалось выше, ввести взвешивающие коэффициенты, либо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непосредственным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определением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зависимости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неограниченной линейной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передачи энергии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кэВ/мкм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94531"/>
                <a:ext cx="8784976" cy="4968551"/>
              </a:xfrm>
              <a:blipFill rotWithShape="0">
                <a:blip r:embed="rId3"/>
                <a:stretch>
                  <a:fillRect l="-1387" t="-1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211" y="23107"/>
            <a:ext cx="2828789" cy="82303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211" y="0"/>
            <a:ext cx="2828789" cy="823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211" y="23107"/>
            <a:ext cx="2828789" cy="8230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69245"/>
            <a:ext cx="8496944" cy="602219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640960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Таким образом можем сделать вывод, что два этих способа учета эквивалентны.  </a:t>
                </a: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Введем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Ɛ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ru-RU" sz="2800" dirty="0" smtClean="0"/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 долю эквивалентной дозы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которая будет создана частицей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пути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точки r до остановки в ткани. </a:t>
                </a:r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Рассмотрим случай, когда пробег протонов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ru-RU" sz="2800" i="1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составлял 5,4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биологической ткани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Энергия протонов для такого пробега составляла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76,4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МэВ, а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ru-RU" sz="2800" i="1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r>
                  <a:rPr lang="ru-RU" sz="2800" dirty="0" smtClean="0"/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17,6 ГэВ</a:t>
                </a:r>
                <a:r>
                  <a:rPr lang="ru-RU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Далее под термином доза понимается доля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дозы.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640960" cy="5112568"/>
              </a:xfrm>
              <a:blipFill rotWithShape="0">
                <a:blip r:embed="rId2"/>
                <a:stretch>
                  <a:fillRect l="-1410" t="-1192" b="-9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211" y="22651"/>
            <a:ext cx="2828789" cy="82303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22046"/>
            <a:ext cx="7020272" cy="5300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211" y="0"/>
            <a:ext cx="2828789" cy="823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79387" y="324016"/>
                <a:ext cx="8928992" cy="998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Распределение эквивалентной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дозы.</a:t>
                </a: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Протоны − выделено черным,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ru-RU" sz="2800" i="1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красным.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7" y="324016"/>
                <a:ext cx="8928992" cy="998030"/>
              </a:xfrm>
              <a:prstGeom prst="rect">
                <a:avLst/>
              </a:prstGeom>
              <a:blipFill rotWithShape="0">
                <a:blip r:embed="rId4"/>
                <a:stretch>
                  <a:fillRect l="-1365" t="-6098" b="-14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79387" y="2348880"/>
            <a:ext cx="25799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два вопроса, касающихся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эффективности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облучения.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77" y="2430683"/>
            <a:ext cx="5920396" cy="42907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712968" cy="141277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эквивалентная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 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пробега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облучаемого участка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211" y="0"/>
            <a:ext cx="2828789" cy="8230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1595021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Облучаем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до 5.1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 − полученная доза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18%. 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от 4.9 до 5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 − полученная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8 %.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18/8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2.25</a:t>
            </a:r>
            <a:endParaRPr lang="en-US" sz="2800" dirty="0" smtClean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Аналогично, для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разной ширины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облучаемых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участков, пришли к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выводу, что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точная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юстировка может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дозу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 раза.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 замена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протонов 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ионы.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Облучаемый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 до 5.1 см. Полученная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 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 18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протонов 4.5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18/4.5 =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Облучаемый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 до 4.5 см. Полученная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 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 Полученная доза от протонов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22%  20/22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раза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точная юстировка может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дозу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4 раза при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замене протонов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тяжелые ионы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только в области пика Брэгга, в противном случае, разницы не наблюдается.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211" y="0"/>
            <a:ext cx="2828789" cy="82303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46" y="829570"/>
            <a:ext cx="5987454" cy="583978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7504" y="116632"/>
            <a:ext cx="886777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 бы убедиться,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пик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Брэгга правильно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учтен, мы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продифференцировали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эквивалентной дозы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 углерода.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Брегга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211" y="6539"/>
            <a:ext cx="2828789" cy="82303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230" y="55843"/>
            <a:ext cx="5701047" cy="556148"/>
          </a:xfrm>
        </p:spPr>
        <p:txBody>
          <a:bodyPr>
            <a:noAutofit/>
          </a:bodyPr>
          <a:lstStyle/>
          <a:p>
            <a:pPr algn="l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003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Адронная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−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заряженных частиц, ускоренных протонов или тяжелых ионов,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формирующихся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узконаправленные пучки, что позволяет наносить локализированные удары. Ионы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проникнуть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на любую глубину (зависит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энергии) а</a:t>
            </a:r>
            <a:r>
              <a:rPr lang="ru-RU" sz="2800" dirty="0" smtClean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ерапевтический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достигается при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накоплении дозы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которой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медицинскими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соображениями, после чего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происходят многократные разрывы двойной спирали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ДНК и эти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уже 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регенерируют.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55843"/>
            <a:ext cx="2828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73111" cy="1105862"/>
          </a:xfrm>
        </p:spPr>
        <p:txBody>
          <a:bodyPr>
            <a:normAutofit/>
          </a:bodyPr>
          <a:lstStyle/>
          <a:p>
            <a:r>
              <a:rPr lang="ru-RU" sz="3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222494"/>
            <a:ext cx="8779653" cy="49170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значение заключается в том, что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оценили влияние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точности юстировки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сорта частиц на величину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эквивалентной дозы.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сказать, что для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сорта частиц точная юстировка может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долю эквивалентной дозы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 раз.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нами было отмечено преимущество использования тяжелых ионов перед протонами, заключающееся в том, что доля эквивалентной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дозы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точной юстировке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пучка углерода в 4 раза больше, чем у протонов.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081" y="75723"/>
            <a:ext cx="2828789" cy="82303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8805" y="364502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выражает благодарность профессору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Л.В.Краснову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консультации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211" y="0"/>
            <a:ext cx="2828789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6165304"/>
            <a:ext cx="21242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2015г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9020"/>
            <a:ext cx="6315211" cy="1368152"/>
          </a:xfrm>
        </p:spPr>
        <p:txBody>
          <a:bodyPr>
            <a:noAutofit/>
          </a:bodyPr>
          <a:lstStyle/>
          <a:p>
            <a:pPr algn="l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448" y="30065"/>
            <a:ext cx="2828789" cy="8230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844824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^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Trikalinos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et al. Particle Beam Radiation Therapies for Cancer [Internet. Comparative Effectiveness Technical Briefs, No. 1]. — Rockville (MD): Agency for Healthcare Research and Quality (US), 2009. — P. ES1-ES5.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Мардынский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Ю.С., заведующий отделом лучевой терапии, член-корр. РАМН, профессор, МРНЦ РАМН, г. Обнинск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Гулидов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И.А., заведующий отделением дистанционной лучевой терапии, д.м.н., МРНЦ РАМН, г. Обнинск, Российский научный центр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рентгенорадиологии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Письма в ЭЧАЯ 2013 Т.10 №7(184) С.1346-1375.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в ускорительной технике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адронной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С.А.Костромин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Е.М.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Сыресин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Объединенный институт ядерных исследований.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Ю.М.Широков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Н.П.Юдин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«Ядерная физика», изд. «Наука» ,1980г.</a:t>
            </a:r>
          </a:p>
          <a:p>
            <a:pPr marL="342900" indent="-342900">
              <a:buAutoNum type="arabicPeriod" startAt="5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безопасности НРБ-99, Минздрав России, Москва, 1999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В.Ф.Козлов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Справочник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безопасности. 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Атомиздат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1977.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4846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31" y="33088"/>
            <a:ext cx="2828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658" y="188640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адронной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−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пика Брэгга, за счет него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отношение дозы поглощенной больными клетками к дозе поглощенной здоровыми.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6479" t="4782" r="730" b="3218"/>
          <a:stretch/>
        </p:blipFill>
        <p:spPr>
          <a:xfrm>
            <a:off x="899592" y="2663115"/>
            <a:ext cx="7344816" cy="385659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2828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1628800"/>
                <a:ext cx="8964488" cy="3342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Особенностью тяжелых ионов является</a:t>
                </a: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большая ионизирующая способность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ru-RU" sz="2800" dirty="0"/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вызываемая их большим электрическим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зарядом,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сравнению с протонами.</a:t>
                </a:r>
              </a:p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Действительно, величина пика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Брегга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облучении ионами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больше в 32 раза,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чем при облучении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протонами.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28800"/>
                <a:ext cx="8964488" cy="3342133"/>
              </a:xfrm>
              <a:prstGeom prst="rect">
                <a:avLst/>
              </a:prstGeom>
              <a:blipFill rotWithShape="0">
                <a:blip r:embed="rId4"/>
                <a:stretch>
                  <a:fillRect l="-1360" t="-1825" b="-4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8800"/>
            <a:ext cx="4608512" cy="522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211" y="0"/>
            <a:ext cx="2828789" cy="816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843" y="1628800"/>
            <a:ext cx="4474852" cy="5120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5536" y="832904"/>
                <a:ext cx="2979277" cy="567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ru-RU" sz="2800" i="1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r>
                  <a:rPr lang="ru-RU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16,7 ГэВ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2904"/>
                <a:ext cx="2979277" cy="567143"/>
              </a:xfrm>
              <a:prstGeom prst="rect">
                <a:avLst/>
              </a:prstGeom>
              <a:blipFill rotWithShape="0">
                <a:blip r:embed="rId5"/>
                <a:stretch>
                  <a:fillRect t="-6452" r="-2863" b="-29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287199" y="792927"/>
                <a:ext cx="39057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протоны</a:t>
                </a:r>
                <a:r>
                  <a:rPr lang="ru-RU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76,4 МэВ </a:t>
                </a:r>
                <a:r>
                  <a:rPr lang="ru-RU" sz="2800" dirty="0"/>
                  <a:t>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199" y="792927"/>
                <a:ext cx="3905749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3120" t="-12791" r="-780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6848"/>
            <a:ext cx="4649464" cy="724760"/>
          </a:xfrm>
        </p:spPr>
        <p:txBody>
          <a:bodyPr>
            <a:normAutofit/>
          </a:bodyPr>
          <a:lstStyle/>
          <a:p>
            <a:r>
              <a:rPr lang="ru-RU" sz="3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endParaRPr lang="ru-RU" sz="3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233" y="1268760"/>
            <a:ext cx="8856984" cy="460851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асчет эквивалентной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дозы, создаваемой тяжелыми ионами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протонами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того, чтобы получить количественную оценку эффективности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пучков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протонов и тяжелых ионов.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оценкой в этой работе было принято отношение эквивалентной дозы,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поглощенной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выбранном объеме, к такой же дозе, поглощенной в объеме ткани,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пути до выбранного участка.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значимости юстировки энергии.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2828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1082"/>
            <a:ext cx="7415336" cy="720079"/>
          </a:xfrm>
        </p:spPr>
        <p:txBody>
          <a:bodyPr>
            <a:noAutofit/>
          </a:bodyPr>
          <a:lstStyle/>
          <a:p>
            <a:r>
              <a:rPr lang="ru-RU" sz="3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3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3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данных</a:t>
            </a:r>
            <a:endParaRPr lang="ru-RU" sz="3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9512" y="1700808"/>
                <a:ext cx="8784976" cy="4680520"/>
              </a:xfrm>
            </p:spPr>
            <p:txBody>
              <a:bodyPr>
                <a:noAutofit/>
              </a:bodyPr>
              <a:lstStyle/>
              <a:p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необходимые данные были получены и обработаны в программах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SRIM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TRIM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SRIM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задаем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вид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частиц, варьируем энергию, выбираем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вид биологической ткани. Мы выбрали один слой поперечно-полосатой мышечной и один слой жировой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ткани.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SRIM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выдает данные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 зависимость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удельных потерь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ru-RU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ru-RU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 для удобства и наглядности мы работали с зависимостью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ru-RU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1700808"/>
                <a:ext cx="8784976" cy="4680520"/>
              </a:xfrm>
              <a:blipFill rotWithShape="0">
                <a:blip r:embed="rId2"/>
                <a:stretch>
                  <a:fillRect l="-1387" r="-1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26" y="0"/>
            <a:ext cx="2828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курсовые картинки\порплп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4" y="1488206"/>
            <a:ext cx="8718994" cy="486814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5494" y="188640"/>
                <a:ext cx="8718994" cy="1143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получения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используем TRIM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94" y="188640"/>
                <a:ext cx="8718994" cy="1143775"/>
              </a:xfrm>
              <a:prstGeom prst="rect">
                <a:avLst/>
              </a:prstGeom>
              <a:blipFill rotWithShape="0">
                <a:blip r:embed="rId3"/>
                <a:stretch>
                  <a:fillRect l="-1398" b="-13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838" y="32849"/>
            <a:ext cx="2828789" cy="81693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0232" y="1479660"/>
            <a:ext cx="1735932" cy="639762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39980" y="3789040"/>
            <a:ext cx="1656184" cy="639762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 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F:\опять карттинки\протоны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7" y="467393"/>
            <a:ext cx="6207707" cy="26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F:\опять карттинки\ррр.pn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7" y="3501008"/>
            <a:ext cx="6249168" cy="292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211" y="64916"/>
            <a:ext cx="2828789" cy="81693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CD5D-D0EA-46A0-8750-FB04D91EFD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788</Words>
  <Application>Microsoft Office PowerPoint</Application>
  <PresentationFormat>Экран (4:3)</PresentationFormat>
  <Paragraphs>116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Тема Office</vt:lpstr>
      <vt:lpstr> Санкт-Петербургский Государственный университет Физический факультет Кафедра ядерно-физических методов исследования </vt:lpstr>
      <vt:lpstr>ВВЕДЕНИЕ</vt:lpstr>
      <vt:lpstr>Презентация PowerPoint</vt:lpstr>
      <vt:lpstr>Презентация PowerPoint</vt:lpstr>
      <vt:lpstr>Презентация PowerPoint</vt:lpstr>
      <vt:lpstr>Цель работы</vt:lpstr>
      <vt:lpstr>Получение и обработка данных</vt:lpstr>
      <vt:lpstr>Презентация PowerPoint</vt:lpstr>
      <vt:lpstr>Презентация PowerPoint</vt:lpstr>
      <vt:lpstr>Презентация PowerPoint</vt:lpstr>
      <vt:lpstr>ДОЗА</vt:lpstr>
      <vt:lpstr>Презентация PowerPoint</vt:lpstr>
      <vt:lpstr>МЕТОД РАСЧЕТА ЭКВИВАЛЕНТНОЙ ДОЗЫ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СПАСИБО ЗА ВНИМАНИЕ!</vt:lpstr>
      <vt:lpstr>СПИСОК ИСПОЛЬЗОВАННОЙ ЛИТЕРАТУРЫ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ADMIN77q</dc:creator>
  <cp:lastModifiedBy>Natasha</cp:lastModifiedBy>
  <cp:revision>76</cp:revision>
  <dcterms:created xsi:type="dcterms:W3CDTF">2015-05-28T22:05:53Z</dcterms:created>
  <dcterms:modified xsi:type="dcterms:W3CDTF">2015-10-06T10:24:23Z</dcterms:modified>
</cp:coreProperties>
</file>