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306" r:id="rId3"/>
    <p:sldId id="287" r:id="rId4"/>
    <p:sldId id="309" r:id="rId5"/>
    <p:sldId id="261" r:id="rId6"/>
    <p:sldId id="290" r:id="rId7"/>
    <p:sldId id="331" r:id="rId8"/>
    <p:sldId id="326" r:id="rId9"/>
    <p:sldId id="298" r:id="rId10"/>
    <p:sldId id="323" r:id="rId11"/>
    <p:sldId id="294" r:id="rId12"/>
    <p:sldId id="296" r:id="rId13"/>
    <p:sldId id="277" r:id="rId14"/>
    <p:sldId id="329" r:id="rId15"/>
    <p:sldId id="330" r:id="rId16"/>
    <p:sldId id="334" r:id="rId17"/>
    <p:sldId id="280" r:id="rId18"/>
    <p:sldId id="327" r:id="rId19"/>
    <p:sldId id="324" r:id="rId20"/>
    <p:sldId id="281" r:id="rId21"/>
    <p:sldId id="318" r:id="rId22"/>
    <p:sldId id="316" r:id="rId23"/>
    <p:sldId id="317" r:id="rId24"/>
    <p:sldId id="320" r:id="rId25"/>
    <p:sldId id="319" r:id="rId26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5BA1"/>
    <a:srgbClr val="2662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0031" autoAdjust="0"/>
    <p:restoredTop sz="96953" autoAdjust="0"/>
  </p:normalViewPr>
  <p:slideViewPr>
    <p:cSldViewPr>
      <p:cViewPr>
        <p:scale>
          <a:sx n="66" d="100"/>
          <a:sy n="66" d="100"/>
        </p:scale>
        <p:origin x="-612" y="-204"/>
      </p:cViewPr>
      <p:guideLst>
        <p:guide orient="horz" pos="512"/>
        <p:guide orient="horz" pos="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048B1D9-BE34-4C92-A382-221FF60D135E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A305625-AEBF-4F77-AB43-C31C97EA1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2503-E19F-48C7-93D7-2634DD13BA79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A3C9-C1A4-4EFE-89CB-D856D2DA5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2274-A84D-4DB7-80E0-CE82AC121ED0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3D45-CC09-4712-8A53-F70A52552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B020-FF86-49C5-AFAE-295C663EEBEE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F9DE-3F54-404C-BB82-BCE8419E9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FD99-15FE-42F9-B84B-55C9E15C9F6E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B110-1074-4402-A3C4-4E8894F70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6B1D-1E77-4A30-8694-3C4F8D6FFD68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2392-6EB3-45D6-A98E-A5242B858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2D03-AD14-441F-A6AD-680DD177531F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1221-E440-4B4D-926F-867D9B69F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7BCC-933F-402C-A2D9-00F6174AA5E7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D35F-4D21-411C-B397-CAEE90B2D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8BCE-2903-4C62-B914-B7DD04A857CF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EF28-70FE-4E5B-9B96-3E080940E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95FD-F249-4565-9DCE-666DCFE3918C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AE97-D435-4A16-A3D1-CE6929732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79CA-B4C7-460F-8CD0-4218906A2278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BC34-AAD2-443F-A112-6A408ED7C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98D6-A7D5-4978-984F-B6D45E63A9E9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BB41-FB24-494F-8E11-3288EB029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82F6A-42D1-45FD-9F79-34DDA63E4683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44BFFE-3CF0-40D2-A91C-489088B10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2;&#1072;&#1083;&#1077;&#1088;&#1080;&#1081;\&#1052;&#1086;&#1080;%20&#1076;&#1086;&#1082;&#1091;&#1084;&#1077;&#1085;&#1090;&#1099;\&#1055;&#1088;&#1077;&#1079;&#1077;&#1085;&#1090;&#1072;&#1094;&#1080;&#1080;\&#1055;&#1088;&#1086;&#1090;&#1086;&#1085;&#1085;&#1072;&#1103;-&#1076;&#1074;&#1080;&#1078;%20&#1075;&#1086;&#1083;&#1086;&#1074;&#1099;%20&#1091;&#1089;&#1082;%20&#1074;%205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39750" y="1571625"/>
            <a:ext cx="813593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defTabSz="519113" eaLnBrk="0" hangingPunct="0">
              <a:defRPr/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Ускорительная база </a:t>
            </a:r>
          </a:p>
          <a:p>
            <a:pPr algn="ctr" defTabSz="519113" eaLnBrk="0" hangingPunct="0">
              <a:defRPr/>
            </a:pPr>
            <a: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ПИЯФ НИЦ КИ</a:t>
            </a:r>
          </a:p>
          <a:p>
            <a:pPr algn="ctr" defTabSz="519113" eaLnBrk="0" hangingPunct="0">
              <a:defRPr/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как основа протонной лучевой терапии и ядерной медицины </a:t>
            </a:r>
          </a:p>
          <a:p>
            <a:pPr algn="ctr" defTabSz="519113" eaLnBrk="0" hangingPunct="0">
              <a:defRPr/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Северо-Западного региона РФ</a:t>
            </a:r>
          </a:p>
        </p:txBody>
      </p:sp>
      <p:grpSp>
        <p:nvGrpSpPr>
          <p:cNvPr id="6148" name="Группа 9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6150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615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28625" y="5137150"/>
            <a:ext cx="8424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b="1" u="sng" dirty="0"/>
              <a:t>Иванов Е.М.,</a:t>
            </a:r>
            <a:r>
              <a:rPr lang="ru-RU" b="1" dirty="0"/>
              <a:t>  Рябов Г.А.</a:t>
            </a:r>
          </a:p>
          <a:p>
            <a:pPr algn="just">
              <a:defRPr/>
            </a:pPr>
            <a:r>
              <a:rPr lang="ru-RU" sz="1200" dirty="0"/>
              <a:t>ПЕТЕРБУРГСКИЙ   ИНСТИТУТ   ЯДЕРНОЙ   ФИЗИКИ НИЦ КИ</a:t>
            </a:r>
          </a:p>
          <a:p>
            <a:pPr algn="just">
              <a:defRPr/>
            </a:pPr>
            <a:endParaRPr lang="ru-RU" sz="1400" b="1" dirty="0"/>
          </a:p>
          <a:p>
            <a:pPr algn="just">
              <a:spcAft>
                <a:spcPts val="600"/>
              </a:spcAft>
              <a:defRPr/>
            </a:pPr>
            <a:r>
              <a:rPr lang="ru-RU" b="1" u="sng" dirty="0" err="1"/>
              <a:t>Карлин</a:t>
            </a:r>
            <a:r>
              <a:rPr lang="ru-RU" b="1" u="sng" dirty="0"/>
              <a:t> Д.Л.</a:t>
            </a:r>
          </a:p>
          <a:p>
            <a:pPr algn="just">
              <a:defRPr/>
            </a:pPr>
            <a:r>
              <a:rPr lang="ru-RU" sz="1200" cap="all" dirty="0"/>
              <a:t>Российский Научный Центр Радиологии и Хирургических 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>
          <a:xfrm>
            <a:off x="571500" y="1285875"/>
            <a:ext cx="8229600" cy="78581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Характеристика  заболеваний</a:t>
            </a:r>
            <a:endParaRPr lang="en-US" sz="2800" smtClean="0">
              <a:solidFill>
                <a:srgbClr val="C00000"/>
              </a:solidFill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28750" y="2643188"/>
          <a:ext cx="6746875" cy="3000375"/>
        </p:xfrm>
        <a:graphic>
          <a:graphicData uri="http://schemas.openxmlformats.org/presentationml/2006/ole">
            <p:oleObj spid="_x0000_s2050" name="Диаграмма" r:id="rId3" imgW="6981825" imgH="2828925" progId="Excel.Chart.8">
              <p:embed/>
            </p:oleObj>
          </a:graphicData>
        </a:graphic>
      </p:graphicFrame>
      <p:grpSp>
        <p:nvGrpSpPr>
          <p:cNvPr id="2052" name="Группа 3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053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05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05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6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4341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434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85875" y="1071563"/>
            <a:ext cx="728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C00000"/>
                </a:solidFill>
              </a:rPr>
              <a:t>Современное состояние комплекса протонной терапии ПИЯФ НИЦ КИ 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28688" y="2133600"/>
            <a:ext cx="7404100" cy="436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/>
              <a:t>	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2015 году облучение пациентов не проводилось: приводим в порядок разрешительные документы в соответствие с нормативной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базой;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получаем лицензию на комплекс как на изделие медицинского назначения.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000" dirty="0"/>
              <a:t>	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Одновременно проводится модернизация систем комплекса с целью улучшения эксплуатационных характеристик:</a:t>
            </a:r>
            <a:endParaRPr lang="ru-RU" b="1" baseline="30000" dirty="0">
              <a:solidFill>
                <a:schemeClr val="tx2">
                  <a:lumMod val="75000"/>
                </a:schemeClr>
              </a:solidFill>
            </a:endParaRPr>
          </a:p>
          <a:p>
            <a:pPr marL="812800" indent="-276225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Проведена модернизация механических узлов перемещения стола и прибора-фиксатора головы</a:t>
            </a:r>
          </a:p>
          <a:p>
            <a:pPr marL="812800" indent="-276225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Выполнена замена шаговых двигателей и датчиков угловых перемещений</a:t>
            </a:r>
          </a:p>
          <a:p>
            <a:pPr marL="812800" indent="-276225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Обновлено ПО</a:t>
            </a:r>
          </a:p>
          <a:p>
            <a:pPr marL="812800" indent="-276225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Включены ряд дополнительных функций, таких,  как адаптивное изменение скорости движения прибора-фиксатора и лечебного стола в зависимости от интенсивности протонного пучка с целью точного согласования заданного числа проходов и дозы.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IMG_939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05050"/>
            <a:ext cx="542925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867400" y="2428875"/>
            <a:ext cx="3276600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u="sng"/>
              <a:t>Основные параметры:</a:t>
            </a:r>
            <a:endParaRPr lang="en-US" u="sng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/>
              <a:t>Габариты: 5,7*2,6*3,4 м</a:t>
            </a:r>
            <a:r>
              <a:rPr lang="ru-RU" sz="1600" baseline="30000"/>
              <a:t>3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/>
              <a:t>Масса:       250 т</a:t>
            </a:r>
            <a:endParaRPr lang="en-US" sz="1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/>
              <a:t>Диаметр полюса: 2,05 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/>
              <a:t>Ток осн. обмотки: 800 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1600"/>
              <a:t>=========================  Ускоряемая частица: Н</a:t>
            </a:r>
            <a:r>
              <a:rPr lang="ru-RU" sz="1600" baseline="30000"/>
              <a:t>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/>
              <a:t>Вывод: перезарядка</a:t>
            </a:r>
            <a:endParaRPr lang="en-US" sz="1600" baseline="300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/>
              <a:t>Выведенная энергия: изменяемая, 40</a:t>
            </a:r>
            <a:r>
              <a:rPr lang="en-US" sz="1600"/>
              <a:t>÷</a:t>
            </a:r>
            <a:r>
              <a:rPr lang="ru-RU" sz="1600"/>
              <a:t>80 МэВ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/>
              <a:t>Ток выведенного протонного пучка:   до 200 мка</a:t>
            </a:r>
            <a:endParaRPr lang="en-US" sz="1600"/>
          </a:p>
        </p:txBody>
      </p:sp>
      <p:grpSp>
        <p:nvGrpSpPr>
          <p:cNvPr id="15364" name="Группа 12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536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285750" y="121443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/>
              <a:t>В ПИЯФ НИЦ КИ осуществляется запуск циклотрона на энергию 80 МэВ, </a:t>
            </a:r>
            <a:r>
              <a:rPr lang="ru-RU" b="1" dirty="0" smtClean="0"/>
              <a:t>разработанного </a:t>
            </a:r>
            <a:r>
              <a:rPr lang="ru-RU" b="1" dirty="0"/>
              <a:t>совместно с НИИЭФА им. Д.В. Ефремова.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8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6393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7" name="Рисунок 9" descr="IMG_6745.JPG"/>
          <p:cNvPicPr>
            <a:picLocks noChangeAspect="1"/>
          </p:cNvPicPr>
          <p:nvPr/>
        </p:nvPicPr>
        <p:blipFill>
          <a:blip r:embed="rId4"/>
          <a:srcRect t="19257" b="26350"/>
          <a:stretch>
            <a:fillRect/>
          </a:stretch>
        </p:blipFill>
        <p:spPr bwMode="auto">
          <a:xfrm>
            <a:off x="357188" y="1285875"/>
            <a:ext cx="83581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15"/>
          <p:cNvPicPr>
            <a:picLocks noChangeAspect="1" noChangeArrowheads="1"/>
          </p:cNvPicPr>
          <p:nvPr/>
        </p:nvPicPr>
        <p:blipFill>
          <a:blip r:embed="rId5"/>
          <a:srcRect l="19391" t="33202" r="54146" b="32008"/>
          <a:stretch>
            <a:fillRect/>
          </a:stretch>
        </p:blipFill>
        <p:spPr bwMode="auto">
          <a:xfrm>
            <a:off x="4538663" y="4786313"/>
            <a:ext cx="1123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4"/>
          <p:cNvPicPr>
            <a:picLocks noChangeAspect="1" noChangeArrowheads="1"/>
          </p:cNvPicPr>
          <p:nvPr/>
        </p:nvPicPr>
        <p:blipFill>
          <a:blip r:embed="rId6"/>
          <a:srcRect l="18413" t="25931" r="55379" b="26744"/>
          <a:stretch>
            <a:fillRect/>
          </a:stretch>
        </p:blipFill>
        <p:spPr bwMode="auto">
          <a:xfrm>
            <a:off x="5743575" y="4786313"/>
            <a:ext cx="8667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3"/>
          <p:cNvPicPr>
            <a:picLocks noChangeAspect="1" noChangeArrowheads="1"/>
          </p:cNvPicPr>
          <p:nvPr/>
        </p:nvPicPr>
        <p:blipFill>
          <a:blip r:embed="rId7"/>
          <a:srcRect l="20209" t="31667" r="60663" b="33450"/>
          <a:stretch>
            <a:fillRect/>
          </a:stretch>
        </p:blipFill>
        <p:spPr bwMode="auto">
          <a:xfrm>
            <a:off x="6681788" y="4786313"/>
            <a:ext cx="8191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2"/>
          <p:cNvPicPr>
            <a:picLocks noChangeAspect="1" noChangeArrowheads="1"/>
          </p:cNvPicPr>
          <p:nvPr/>
        </p:nvPicPr>
        <p:blipFill>
          <a:blip r:embed="rId8"/>
          <a:srcRect l="20206" t="23982" r="46049" b="27516"/>
          <a:stretch>
            <a:fillRect/>
          </a:stretch>
        </p:blipFill>
        <p:spPr bwMode="auto">
          <a:xfrm>
            <a:off x="7572375" y="4786313"/>
            <a:ext cx="1038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IMG_6626а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" y="4429125"/>
            <a:ext cx="33575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4" name="AutoShape 18"/>
          <p:cNvSpPr>
            <a:spLocks noChangeArrowheads="1"/>
          </p:cNvSpPr>
          <p:nvPr/>
        </p:nvSpPr>
        <p:spPr bwMode="auto">
          <a:xfrm rot="-577632">
            <a:off x="5973763" y="2571750"/>
            <a:ext cx="2224087" cy="365125"/>
          </a:xfrm>
          <a:prstGeom prst="curvedUpArrow">
            <a:avLst>
              <a:gd name="adj1" fmla="val 31162"/>
              <a:gd name="adj2" fmla="val 99801"/>
              <a:gd name="adj3" fmla="val 399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1283" name="Object 2"/>
          <p:cNvGraphicFramePr>
            <a:graphicFrameLocks noChangeAspect="1"/>
          </p:cNvGraphicFramePr>
          <p:nvPr/>
        </p:nvGraphicFramePr>
        <p:xfrm>
          <a:off x="4286250" y="3702050"/>
          <a:ext cx="3071813" cy="2794000"/>
        </p:xfrm>
        <a:graphic>
          <a:graphicData uri="http://schemas.openxmlformats.org/presentationml/2006/ole">
            <p:oleObj spid="_x0000_s3074" name="Acrobat Document" r:id="rId3" imgW="7552440" imgH="10693080" progId="AcroExch.Document.11">
              <p:embed/>
            </p:oleObj>
          </a:graphicData>
        </a:graphic>
      </p:graphicFrame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6715125" y="1843088"/>
            <a:ext cx="2159000" cy="5857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Офтальмологический комплекс. </a:t>
            </a:r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7" name="Rectangle 24"/>
          <p:cNvSpPr>
            <a:spLocks noChangeArrowheads="1"/>
          </p:cNvSpPr>
          <p:nvPr/>
        </p:nvSpPr>
        <p:spPr bwMode="ltGray">
          <a:xfrm>
            <a:off x="219075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1881" name="Picture 25" descr="eyerever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1163" y="2844800"/>
            <a:ext cx="9286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82" name="Picture 26" descr="cornba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700" y="3013075"/>
            <a:ext cx="2662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3" name="Freeform 27"/>
          <p:cNvSpPr>
            <a:spLocks/>
          </p:cNvSpPr>
          <p:nvPr/>
        </p:nvSpPr>
        <p:spPr bwMode="auto">
          <a:xfrm>
            <a:off x="7943850" y="2922588"/>
            <a:ext cx="866775" cy="863600"/>
          </a:xfrm>
          <a:custGeom>
            <a:avLst/>
            <a:gdLst>
              <a:gd name="T0" fmla="*/ 0 w 937"/>
              <a:gd name="T1" fmla="*/ 2147483647 h 441"/>
              <a:gd name="T2" fmla="*/ 2147483647 w 937"/>
              <a:gd name="T3" fmla="*/ 2147483647 h 441"/>
              <a:gd name="T4" fmla="*/ 2147483647 w 937"/>
              <a:gd name="T5" fmla="*/ 2147483647 h 441"/>
              <a:gd name="T6" fmla="*/ 2147483647 w 937"/>
              <a:gd name="T7" fmla="*/ 2147483647 h 441"/>
              <a:gd name="T8" fmla="*/ 2147483647 w 937"/>
              <a:gd name="T9" fmla="*/ 2147483647 h 441"/>
              <a:gd name="T10" fmla="*/ 2147483647 w 937"/>
              <a:gd name="T11" fmla="*/ 2147483647 h 441"/>
              <a:gd name="T12" fmla="*/ 2147483647 w 937"/>
              <a:gd name="T13" fmla="*/ 2147483647 h 441"/>
              <a:gd name="T14" fmla="*/ 2147483647 w 937"/>
              <a:gd name="T15" fmla="*/ 2147483647 h 441"/>
              <a:gd name="T16" fmla="*/ 2147483647 w 937"/>
              <a:gd name="T17" fmla="*/ 2147483647 h 4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7"/>
              <a:gd name="T28" fmla="*/ 0 h 441"/>
              <a:gd name="T29" fmla="*/ 937 w 937"/>
              <a:gd name="T30" fmla="*/ 441 h 4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7" h="441">
                <a:moveTo>
                  <a:pt x="0" y="304"/>
                </a:moveTo>
                <a:cubicBezTo>
                  <a:pt x="126" y="309"/>
                  <a:pt x="252" y="315"/>
                  <a:pt x="318" y="304"/>
                </a:cubicBezTo>
                <a:cubicBezTo>
                  <a:pt x="384" y="293"/>
                  <a:pt x="379" y="279"/>
                  <a:pt x="395" y="235"/>
                </a:cubicBezTo>
                <a:cubicBezTo>
                  <a:pt x="411" y="191"/>
                  <a:pt x="373" y="74"/>
                  <a:pt x="412" y="37"/>
                </a:cubicBezTo>
                <a:cubicBezTo>
                  <a:pt x="451" y="0"/>
                  <a:pt x="564" y="14"/>
                  <a:pt x="627" y="11"/>
                </a:cubicBezTo>
                <a:cubicBezTo>
                  <a:pt x="690" y="8"/>
                  <a:pt x="751" y="10"/>
                  <a:pt x="790" y="20"/>
                </a:cubicBezTo>
                <a:cubicBezTo>
                  <a:pt x="829" y="30"/>
                  <a:pt x="846" y="17"/>
                  <a:pt x="859" y="71"/>
                </a:cubicBezTo>
                <a:cubicBezTo>
                  <a:pt x="872" y="125"/>
                  <a:pt x="855" y="285"/>
                  <a:pt x="868" y="347"/>
                </a:cubicBezTo>
                <a:cubicBezTo>
                  <a:pt x="881" y="409"/>
                  <a:pt x="920" y="424"/>
                  <a:pt x="937" y="441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Rectangle 28"/>
          <p:cNvSpPr>
            <a:spLocks noChangeArrowheads="1"/>
          </p:cNvSpPr>
          <p:nvPr/>
        </p:nvSpPr>
        <p:spPr bwMode="ltGray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" name="Рисунок 28" descr="IMG_6653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844675"/>
            <a:ext cx="30241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3" name="Группа 36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3087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308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309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Рисунок 34" descr="Рисунок1.png"/>
          <p:cNvPicPr>
            <a:picLocks noChangeAspect="1"/>
          </p:cNvPicPr>
          <p:nvPr/>
        </p:nvPicPr>
        <p:blipFill>
          <a:blip r:embed="rId9"/>
          <a:srcRect t="14604" r="14833" b="8723"/>
          <a:stretch>
            <a:fillRect/>
          </a:stretch>
        </p:blipFill>
        <p:spPr bwMode="auto">
          <a:xfrm>
            <a:off x="6500813" y="3929063"/>
            <a:ext cx="2460625" cy="1500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4000500"/>
            <a:ext cx="4286250" cy="307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81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 мировой практике широкое распространение получила протонная офтальмология. Такая технология лечения </a:t>
            </a:r>
            <a:r>
              <a:rPr lang="ru-RU" sz="1400" dirty="0"/>
              <a:t>онкологических заболеваний </a:t>
            </a:r>
            <a:r>
              <a:rPr lang="ru-RU" sz="1400" dirty="0"/>
              <a:t>глаза обладает высокой эффективностью, широко применяется за рубежом и востребована медицинским сообществом. </a:t>
            </a:r>
            <a:r>
              <a:rPr lang="ru-RU" sz="1400" dirty="0"/>
              <a:t>Лечение </a:t>
            </a:r>
            <a:r>
              <a:rPr lang="ru-RU" sz="1400" dirty="0"/>
              <a:t>опухолей глаза методом протонной терапии во многих случаях оказывается единственным </a:t>
            </a:r>
            <a:r>
              <a:rPr lang="ru-RU" sz="1400" dirty="0" err="1"/>
              <a:t>органосохранным</a:t>
            </a:r>
            <a:r>
              <a:rPr lang="ru-RU" sz="1400" dirty="0"/>
              <a:t> </a:t>
            </a:r>
            <a:r>
              <a:rPr lang="ru-RU" sz="1400" dirty="0"/>
              <a:t>способом лечения, который с большой вероятностью позволяет сохранить зрение </a:t>
            </a:r>
            <a:r>
              <a:rPr lang="ru-RU" sz="1400" dirty="0"/>
              <a:t>пациента</a:t>
            </a:r>
            <a:r>
              <a:rPr lang="ru-RU" sz="1400" dirty="0"/>
              <a:t>. 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357313" y="1071563"/>
            <a:ext cx="59626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81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  <a:cs typeface="+mn-cs"/>
              </a:rPr>
              <a:t>СТРАТЕГИЯ  РАЗВИТИЯ  ПРОТОННОЙ ЛУЧЕВОЙ  </a:t>
            </a:r>
            <a:r>
              <a:rPr lang="ru-RU" b="1" dirty="0">
                <a:solidFill>
                  <a:srgbClr val="000000"/>
                </a:solidFill>
                <a:latin typeface="+mn-lt"/>
                <a:cs typeface="+mn-cs"/>
              </a:rPr>
              <a:t>ТЕРАПИИ  И ЯДЕРНОЙ МЕДИЦИНЫ В ПИЯФ</a:t>
            </a:r>
            <a:endParaRPr lang="en-US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3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357313" y="1071563"/>
            <a:ext cx="59626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81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  <a:cs typeface="+mn-cs"/>
              </a:rPr>
              <a:t>СТРАТЕГИЯ  РАЗВИТИЯ  ПРОТОННОЙ ЛУЧЕВОЙ  </a:t>
            </a:r>
            <a:r>
              <a:rPr lang="ru-RU" b="1" dirty="0">
                <a:solidFill>
                  <a:srgbClr val="000000"/>
                </a:solidFill>
                <a:latin typeface="+mn-lt"/>
                <a:cs typeface="+mn-cs"/>
              </a:rPr>
              <a:t>ТЕРАПИИ  И ЯДЕРНОЙ МЕДИЦИНЫ В ПИЯФ</a:t>
            </a:r>
            <a:endParaRPr lang="en-US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250825" y="2060575"/>
            <a:ext cx="2736850" cy="7191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Производство изотопов, включая генераторные для ПЭТ.   </a:t>
            </a:r>
          </a:p>
        </p:txBody>
      </p:sp>
      <p:sp>
        <p:nvSpPr>
          <p:cNvPr id="121876" name="AutoShape 20"/>
          <p:cNvSpPr>
            <a:spLocks noChangeArrowheads="1"/>
          </p:cNvSpPr>
          <p:nvPr/>
        </p:nvSpPr>
        <p:spPr bwMode="auto">
          <a:xfrm rot="5562737" flipH="1">
            <a:off x="1769268" y="2053432"/>
            <a:ext cx="741363" cy="2305050"/>
          </a:xfrm>
          <a:prstGeom prst="curvedRightArrow">
            <a:avLst>
              <a:gd name="adj1" fmla="val 24111"/>
              <a:gd name="adj2" fmla="val 75067"/>
              <a:gd name="adj3" fmla="val 2243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Rectangle 24"/>
          <p:cNvSpPr>
            <a:spLocks noChangeArrowheads="1"/>
          </p:cNvSpPr>
          <p:nvPr/>
        </p:nvSpPr>
        <p:spPr bwMode="ltGray">
          <a:xfrm>
            <a:off x="219075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Rectangle 28"/>
          <p:cNvSpPr>
            <a:spLocks noChangeArrowheads="1"/>
          </p:cNvSpPr>
          <p:nvPr/>
        </p:nvSpPr>
        <p:spPr bwMode="ltGray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" name="Рисунок 28" descr="IMG_6653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844675"/>
            <a:ext cx="30241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056063"/>
            <a:ext cx="37973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7" name="Группа 36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7420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742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57188" y="3929063"/>
            <a:ext cx="3929062" cy="2928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81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Создание циклотрона Ц–80 открывает огромные возможности для организации производства радиоизотопов на качественно новом уровне как в плане увеличения объемов производства, так и в плане расширения номенклатуры производимых радиоизотопов. В этом отношении будут удовлетворены практически все потребности медицинских учреждений </a:t>
            </a:r>
            <a:r>
              <a:rPr lang="ru-RU" sz="1200" b="1" dirty="0" err="1"/>
              <a:t>Северо-Запада</a:t>
            </a:r>
            <a:r>
              <a:rPr lang="ru-RU" sz="1200" b="1" dirty="0"/>
              <a:t> РФ, занимающихся внедрением в медицинскую практику новых </a:t>
            </a:r>
            <a:r>
              <a:rPr lang="ru-RU" sz="1200" b="1" dirty="0" err="1"/>
              <a:t>радиофармпрепаратов</a:t>
            </a:r>
            <a:r>
              <a:rPr lang="ru-RU" sz="1200" b="1" dirty="0"/>
              <a:t>.  При этом в данный проект заложена стратегическая возможность не только производства изотопов, но и приготовления на их основе </a:t>
            </a:r>
            <a:r>
              <a:rPr lang="ru-RU" sz="1200" b="1" dirty="0" err="1"/>
              <a:t>радиофармпрепаратов</a:t>
            </a:r>
            <a:r>
              <a:rPr lang="ru-RU" sz="1200" b="1" dirty="0"/>
              <a:t>. 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5" name="Рисунок 46"/>
          <p:cNvPicPr>
            <a:picLocks noChangeAspect="1" noChangeArrowheads="1"/>
          </p:cNvPicPr>
          <p:nvPr/>
        </p:nvPicPr>
        <p:blipFill>
          <a:blip r:embed="rId6"/>
          <a:srcRect l="8334" t="9166" r="2287" b="6111"/>
          <a:stretch>
            <a:fillRect/>
          </a:stretch>
        </p:blipFill>
        <p:spPr bwMode="auto">
          <a:xfrm>
            <a:off x="6442075" y="2387600"/>
            <a:ext cx="23574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8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8468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846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0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847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785813" y="1214438"/>
            <a:ext cx="7858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atin typeface="+mj-lt"/>
              </a:rPr>
              <a:t>В ПИЯФ НИЦ КИ создан полный комплект документов для строительства и создания специализированного ядерно-медицинского комплекса.</a:t>
            </a:r>
          </a:p>
          <a:p>
            <a:pPr algn="just">
              <a:defRPr/>
            </a:pPr>
            <a:endParaRPr lang="ru-RU" b="1" dirty="0">
              <a:latin typeface="+mj-lt"/>
            </a:endParaRPr>
          </a:p>
          <a:p>
            <a:pPr algn="just">
              <a:defRPr/>
            </a:pPr>
            <a:endParaRPr lang="ru-RU" b="1" dirty="0">
              <a:latin typeface="+mj-lt"/>
            </a:endParaRPr>
          </a:p>
          <a:p>
            <a:pPr algn="just">
              <a:defRPr/>
            </a:pPr>
            <a:r>
              <a:rPr lang="ru-RU" b="1" dirty="0">
                <a:latin typeface="+mj-lt"/>
              </a:rPr>
              <a:t>Предусмотрена возможность поэтапного ввода систем комплекса.</a:t>
            </a:r>
          </a:p>
        </p:txBody>
      </p:sp>
      <p:graphicFrame>
        <p:nvGraphicFramePr>
          <p:cNvPr id="11" name="Group 435"/>
          <p:cNvGraphicFramePr>
            <a:graphicFrameLocks/>
          </p:cNvGraphicFramePr>
          <p:nvPr/>
        </p:nvGraphicFramePr>
        <p:xfrm>
          <a:off x="514350" y="3024188"/>
          <a:ext cx="8129418" cy="2476135"/>
        </p:xfrm>
        <a:graphic>
          <a:graphicData uri="http://schemas.openxmlformats.org/drawingml/2006/table">
            <a:tbl>
              <a:tblPr/>
              <a:tblGrid>
                <a:gridCol w="1485684"/>
                <a:gridCol w="2500330"/>
                <a:gridCol w="1245507"/>
                <a:gridCol w="2897897"/>
              </a:tblGrid>
              <a:tr h="5731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Радионуклид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использование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Радионуклид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использование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3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пэт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калибр.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калибровка ПЭТ сканеров, диагностика заболеваний нейроэндокринной системы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123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офэт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диагностика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щитовидной железы, локализация опухолей (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нейробластома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феохромоцитома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83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пэт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диагностика заболеваний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сердечно-сосудистой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системы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124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офэт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диагностика щитовидной железы , локализация опухолей, терапия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офэт+тер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диагностика и терапия различных видов опухолей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Tb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149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-тер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терапия злокачественных образований на клеточном уровне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3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офэт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Диагностика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воспалительных процессов и злокачественных образований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223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-тер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терапия злокачественных образований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276475"/>
            <a:ext cx="39862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25538"/>
            <a:ext cx="7789862" cy="769937"/>
          </a:xfrm>
        </p:spPr>
        <p:txBody>
          <a:bodyPr/>
          <a:lstStyle/>
          <a:p>
            <a:pPr eaLnBrk="1" hangingPunct="1"/>
            <a:r>
              <a:rPr lang="ru-RU" sz="1800" b="1" smtClean="0"/>
              <a:t>Северо-Западный федеральный округ занимает 9,9 % территории России, на его долю приходится 9,5 % населения страны.</a:t>
            </a:r>
            <a:endParaRPr lang="ru-RU" sz="2000" b="1" smtClean="0">
              <a:solidFill>
                <a:srgbClr val="47478F"/>
              </a:solidFill>
            </a:endParaRPr>
          </a:p>
        </p:txBody>
      </p:sp>
      <p:sp>
        <p:nvSpPr>
          <p:cNvPr id="19460" name="Прямоугольник 15"/>
          <p:cNvSpPr>
            <a:spLocks noChangeArrowheads="1"/>
          </p:cNvSpPr>
          <p:nvPr/>
        </p:nvSpPr>
        <p:spPr bwMode="auto">
          <a:xfrm>
            <a:off x="684213" y="5300663"/>
            <a:ext cx="353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Территория – 1 687,0 тыс. кв. км.</a:t>
            </a:r>
          </a:p>
        </p:txBody>
      </p:sp>
      <p:sp>
        <p:nvSpPr>
          <p:cNvPr id="19461" name="Прямоугольник 16"/>
          <p:cNvSpPr>
            <a:spLocks noChangeArrowheads="1"/>
          </p:cNvSpPr>
          <p:nvPr/>
        </p:nvSpPr>
        <p:spPr bwMode="auto">
          <a:xfrm>
            <a:off x="4932363" y="5300663"/>
            <a:ext cx="3448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Население – 13 717 733 человек.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 l="803" t="3162" r="2156" b="4773"/>
          <a:stretch>
            <a:fillRect/>
          </a:stretch>
        </p:blipFill>
        <p:spPr bwMode="auto">
          <a:xfrm>
            <a:off x="214313" y="2286000"/>
            <a:ext cx="44704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3" name="Группа 12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9464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946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946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571500" y="1214438"/>
            <a:ext cx="78581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spcAft>
                <a:spcPts val="600"/>
              </a:spcAft>
            </a:pPr>
            <a:r>
              <a:rPr lang="ru-RU" sz="1600" b="1"/>
              <a:t>Количество онкологических больных с показанием на прохождение  лучевой терапии по РФ на 1 млн. населения составляет 2300-2400 чел./год. </a:t>
            </a:r>
          </a:p>
          <a:p>
            <a:pPr indent="449263" algn="just">
              <a:spcAft>
                <a:spcPts val="600"/>
              </a:spcAft>
            </a:pPr>
            <a:r>
              <a:rPr lang="ru-RU" sz="1600" b="1"/>
              <a:t>Из них 700-750 пациентам требуется лечение с применением протонной терапии.</a:t>
            </a:r>
          </a:p>
          <a:p>
            <a:pPr indent="449263" algn="just">
              <a:spcAft>
                <a:spcPts val="600"/>
              </a:spcAft>
            </a:pPr>
            <a:r>
              <a:rPr lang="ru-RU" sz="1600" b="1"/>
              <a:t>Для Северо-Западного федерального округа с населением 14 млн. человек эта категория больных составляет величину примерно 10000 чел/год. </a:t>
            </a:r>
          </a:p>
          <a:p>
            <a:pPr indent="449263" algn="just">
              <a:spcAft>
                <a:spcPts val="600"/>
              </a:spcAft>
            </a:pPr>
            <a:r>
              <a:rPr lang="ru-RU" sz="1600" b="1"/>
              <a:t>Так как число пациентов, обслуживаемых одним  ускорительным центром, около 1-1,5 тысячи в год,  то необходимое число протонных терапевтических комплексов для Северо-Западного федерального округа составляет ~ 7÷9 комплексов.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484" name="Группа 12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048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14375" y="4357688"/>
            <a:ext cx="7786688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60375" algn="just"/>
            <a:endParaRPr lang="ru-RU" b="1" dirty="0">
              <a:solidFill>
                <a:srgbClr val="FF0000"/>
              </a:solidFill>
            </a:endParaRPr>
          </a:p>
          <a:p>
            <a:pPr indent="460375" algn="just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В России </a:t>
            </a:r>
            <a:r>
              <a:rPr lang="ru-RU" sz="1600" b="1" dirty="0" smtClean="0">
                <a:solidFill>
                  <a:srgbClr val="002060"/>
                </a:solidFill>
              </a:rPr>
              <a:t>продолжаются </a:t>
            </a:r>
            <a:r>
              <a:rPr lang="ru-RU" sz="1600" b="1" dirty="0">
                <a:solidFill>
                  <a:srgbClr val="002060"/>
                </a:solidFill>
              </a:rPr>
              <a:t>исследования в двух экспериментальных центрах (ПИЯФ и ОИЯИ). </a:t>
            </a:r>
          </a:p>
          <a:p>
            <a:pPr indent="460375" algn="just"/>
            <a:r>
              <a:rPr lang="ru-RU" sz="1600" b="1" dirty="0">
                <a:solidFill>
                  <a:srgbClr val="002060"/>
                </a:solidFill>
              </a:rPr>
              <a:t>Очень неспешно сооружаются целиком закупленные за рубежом два клинических центра – в </a:t>
            </a:r>
            <a:r>
              <a:rPr lang="ru-RU" sz="1600" b="1" dirty="0" err="1">
                <a:solidFill>
                  <a:srgbClr val="002060"/>
                </a:solidFill>
              </a:rPr>
              <a:t>Дмитровграде</a:t>
            </a:r>
            <a:r>
              <a:rPr lang="ru-RU" sz="1600" b="1" dirty="0">
                <a:solidFill>
                  <a:srgbClr val="002060"/>
                </a:solidFill>
              </a:rPr>
              <a:t> (производства </a:t>
            </a:r>
            <a:r>
              <a:rPr lang="en-US" sz="1600" b="1" dirty="0">
                <a:solidFill>
                  <a:srgbClr val="002060"/>
                </a:solidFill>
              </a:rPr>
              <a:t>IBA</a:t>
            </a:r>
            <a:r>
              <a:rPr lang="ru-RU" sz="1600" b="1" dirty="0">
                <a:solidFill>
                  <a:srgbClr val="002060"/>
                </a:solidFill>
              </a:rPr>
              <a:t>) и в Санкт-Петербурге (</a:t>
            </a:r>
            <a:r>
              <a:rPr lang="ru-RU" sz="1600" b="1" dirty="0" err="1">
                <a:solidFill>
                  <a:srgbClr val="002060"/>
                </a:solidFill>
              </a:rPr>
              <a:t>Вариан</a:t>
            </a:r>
            <a:r>
              <a:rPr lang="ru-RU" sz="1600" b="1" dirty="0">
                <a:solidFill>
                  <a:srgbClr val="002060"/>
                </a:solidFill>
              </a:rPr>
              <a:t>). </a:t>
            </a:r>
          </a:p>
          <a:p>
            <a:pPr indent="460375" algn="just"/>
            <a:endParaRPr lang="ru-RU" sz="1600" b="1" dirty="0">
              <a:solidFill>
                <a:srgbClr val="002060"/>
              </a:solidFill>
            </a:endParaRPr>
          </a:p>
          <a:p>
            <a:pPr indent="460375" algn="just"/>
            <a:r>
              <a:rPr lang="ru-RU" sz="1600" b="1" dirty="0">
                <a:solidFill>
                  <a:srgbClr val="FF0000"/>
                </a:solidFill>
              </a:rPr>
              <a:t>Причем, в Санкт-Петербурге будет далеко не «бюджетный» центр!</a:t>
            </a:r>
          </a:p>
          <a:p>
            <a:pPr indent="460375" algn="just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31800" y="1620838"/>
            <a:ext cx="83883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87313" algn="ctr" fontAlgn="auto">
              <a:spcBef>
                <a:spcPts val="0"/>
              </a:spcBef>
              <a:spcAft>
                <a:spcPts val="0"/>
              </a:spcAft>
              <a:tabLst>
                <a:tab pos="711200" algn="l"/>
              </a:tabLst>
              <a:defRPr/>
            </a:pPr>
            <a:r>
              <a:rPr lang="ru-RU" sz="2000" dirty="0">
                <a:solidFill>
                  <a:srgbClr val="0000CC"/>
                </a:solidFill>
                <a:latin typeface="+mn-lt"/>
                <a:cs typeface="+mn-cs"/>
              </a:rPr>
              <a:t>На базе ПИЯФ НИЦ КИ создается специализированный ядерно-медицинский комплекс, работающий в тесном контакте  с ведущими медицинскими учреждениями С.Петербурга и Ленинградской области.</a:t>
            </a:r>
            <a:r>
              <a:rPr lang="ru-RU" sz="1600" dirty="0">
                <a:solidFill>
                  <a:srgbClr val="0033CC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87313" algn="ctr" fontAlgn="auto">
              <a:spcBef>
                <a:spcPts val="0"/>
              </a:spcBef>
              <a:spcAft>
                <a:spcPts val="0"/>
              </a:spcAft>
              <a:tabLst>
                <a:tab pos="711200" algn="l"/>
              </a:tabLst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87313" algn="just" fontAlgn="auto">
              <a:spcBef>
                <a:spcPts val="0"/>
              </a:spcBef>
              <a:spcAft>
                <a:spcPts val="0"/>
              </a:spcAft>
              <a:tabLst>
                <a:tab pos="711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Основной задачей Центра ядерной медицины и лучевой терапии является </a:t>
            </a:r>
            <a:r>
              <a:rPr lang="ru-RU" dirty="0">
                <a:solidFill>
                  <a:srgbClr val="FF3300"/>
                </a:solidFill>
                <a:latin typeface="+mn-lt"/>
                <a:cs typeface="+mn-cs"/>
              </a:rPr>
              <a:t>расширение возможностей</a:t>
            </a: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 по диагностике и лечению предельно широкого спектра онкологических заболеваний. </a:t>
            </a:r>
          </a:p>
          <a:p>
            <a:pPr marL="87313" algn="just" fontAlgn="auto">
              <a:spcBef>
                <a:spcPts val="0"/>
              </a:spcBef>
              <a:spcAft>
                <a:spcPts val="0"/>
              </a:spcAft>
              <a:tabLst>
                <a:tab pos="711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 В Центре планируется  сосредоточить следующие наиболее перспективные  ядерно-физические технологии:</a:t>
            </a:r>
          </a:p>
          <a:p>
            <a:pPr marL="430213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711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Протонную лучевую терапию заболеваний головного мозга (</a:t>
            </a:r>
            <a:r>
              <a:rPr lang="ru-RU" dirty="0">
                <a:solidFill>
                  <a:srgbClr val="FF3300"/>
                </a:solidFill>
                <a:latin typeface="+mn-lt"/>
                <a:cs typeface="+mn-cs"/>
              </a:rPr>
              <a:t>синхроциклотрон</a:t>
            </a: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);</a:t>
            </a:r>
          </a:p>
          <a:p>
            <a:pPr marL="430213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711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Протонную лучевую терапию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онкологических заболеваний  органов зрения (</a:t>
            </a:r>
            <a:r>
              <a:rPr lang="ru-RU" dirty="0">
                <a:solidFill>
                  <a:srgbClr val="FF3300"/>
                </a:solidFill>
                <a:latin typeface="+mn-lt"/>
                <a:cs typeface="+mn-cs"/>
              </a:rPr>
              <a:t>циклотрон</a:t>
            </a: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);</a:t>
            </a:r>
          </a:p>
          <a:p>
            <a:pPr marL="43021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11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Производство необходимых для медицины радиофармпрепаратов, включая генераторы-изотопы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циклотрон</a:t>
            </a: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);</a:t>
            </a:r>
          </a:p>
          <a:p>
            <a:pPr marL="43021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11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+mn-cs"/>
              </a:rPr>
              <a:t>Отработку методик диагностики и терапии злокачественных опухолей методами  молекулярной и радиационной биофизики.</a:t>
            </a:r>
          </a:p>
        </p:txBody>
      </p:sp>
      <p:grpSp>
        <p:nvGrpSpPr>
          <p:cNvPr id="23555" name="Группа 8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3556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355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7172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717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717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28625" y="1571625"/>
            <a:ext cx="84248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99"/>
                </a:solidFill>
              </a:rPr>
              <a:t>К сожалению в России, как и во  всем мире, онкологическая заболеваемость быстро растет и в 2012 г. превысила 500 тысяч новых больных в год. </a:t>
            </a:r>
          </a:p>
          <a:p>
            <a:pPr algn="just"/>
            <a:endParaRPr lang="ru-RU" b="1">
              <a:solidFill>
                <a:srgbClr val="000099"/>
              </a:solidFill>
            </a:endParaRPr>
          </a:p>
          <a:p>
            <a:pPr algn="just"/>
            <a:r>
              <a:rPr lang="ru-RU" b="1">
                <a:solidFill>
                  <a:srgbClr val="000099"/>
                </a:solidFill>
              </a:rPr>
              <a:t>Метод лучевой терапии используется в 40-70% всех случаев онкологических заболеваний.</a:t>
            </a:r>
          </a:p>
          <a:p>
            <a:pPr algn="just"/>
            <a:endParaRPr lang="ru-RU" b="1">
              <a:solidFill>
                <a:srgbClr val="000099"/>
              </a:solidFill>
            </a:endParaRPr>
          </a:p>
          <a:p>
            <a:pPr algn="just"/>
            <a:r>
              <a:rPr lang="ru-RU" b="1">
                <a:solidFill>
                  <a:srgbClr val="000099"/>
                </a:solidFill>
              </a:rPr>
              <a:t>В России лучевая терапия требуется  примерно 300 тысячам пациентам в год. </a:t>
            </a:r>
          </a:p>
          <a:p>
            <a:pPr algn="just"/>
            <a:endParaRPr lang="ru-RU" b="1">
              <a:solidFill>
                <a:srgbClr val="000099"/>
              </a:solidFill>
            </a:endParaRPr>
          </a:p>
          <a:p>
            <a:pPr algn="just"/>
            <a:r>
              <a:rPr lang="ru-RU" b="1">
                <a:solidFill>
                  <a:srgbClr val="000099"/>
                </a:solidFill>
              </a:rPr>
              <a:t>Протонная лучевая терапия является одним из важных методов лечения онкологических заболеваний.</a:t>
            </a:r>
          </a:p>
          <a:p>
            <a:pPr algn="just"/>
            <a:r>
              <a:rPr lang="ru-RU" b="1">
                <a:solidFill>
                  <a:srgbClr val="000099"/>
                </a:solidFill>
              </a:rPr>
              <a:t> </a:t>
            </a:r>
          </a:p>
          <a:p>
            <a:pPr algn="just"/>
            <a:r>
              <a:rPr lang="ru-RU" b="1">
                <a:solidFill>
                  <a:srgbClr val="000099"/>
                </a:solidFill>
              </a:rPr>
              <a:t>Число пациентов, для которых именно протонная терапия даст существенные преимущества – 80 тысяч в год. </a:t>
            </a:r>
          </a:p>
          <a:p>
            <a:pPr algn="just"/>
            <a:r>
              <a:rPr lang="ru-RU" b="1">
                <a:solidFill>
                  <a:srgbClr val="000099"/>
                </a:solidFill>
              </a:rPr>
              <a:t>Для их лечения требуются дорогостоящие </a:t>
            </a:r>
            <a:r>
              <a:rPr lang="ru-RU" b="1" i="1">
                <a:solidFill>
                  <a:srgbClr val="000099"/>
                </a:solidFill>
              </a:rPr>
              <a:t>протонные ускорители</a:t>
            </a:r>
            <a:r>
              <a:rPr lang="ru-RU" b="1">
                <a:solidFill>
                  <a:srgbClr val="000099"/>
                </a:solidFill>
              </a:rPr>
              <a:t>.</a:t>
            </a:r>
          </a:p>
          <a:p>
            <a:endParaRPr lang="ru-RU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468313" y="1989138"/>
            <a:ext cx="8229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  <a:r>
              <a:rPr lang="ru-RU" sz="2800">
                <a:latin typeface="Calibri" pitchFamily="34" charset="0"/>
              </a:rPr>
              <a:t>Создание такого уникального ядерно-медицинского комплекса в ПИЯФ НИЦ КИ существенно усилит позиции Северо-Западного региона в области производства диагностических РФП, а в сочетании с </a:t>
            </a:r>
            <a:r>
              <a:rPr lang="ru-RU" sz="2800">
                <a:solidFill>
                  <a:srgbClr val="FC1414"/>
                </a:solidFill>
                <a:latin typeface="Calibri" pitchFamily="34" charset="0"/>
              </a:rPr>
              <a:t>действующим медицинским протонным комплексом ПИЯФ</a:t>
            </a:r>
            <a:r>
              <a:rPr lang="ru-RU" sz="2800">
                <a:latin typeface="Calibri" pitchFamily="34" charset="0"/>
              </a:rPr>
              <a:t> существенно расширит спектр онкологических заболеваний, которые могут быть вылечены методами ПЛТ.</a:t>
            </a:r>
            <a:endParaRPr lang="ru-RU" sz="3200">
              <a:latin typeface="Calibri" pitchFamily="34" charset="0"/>
            </a:endParaRPr>
          </a:p>
        </p:txBody>
      </p:sp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4580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458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458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5604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560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560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1557338"/>
            <a:ext cx="90900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659563" y="25654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516688" y="191611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00357" name="Picture 5" descr="БИцКушинга через 30 мес после ПТ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lum contrast="20000"/>
          </a:blip>
          <a:srcRect l="1427" t="171" r="4004" b="375"/>
          <a:stretch>
            <a:fillRect/>
          </a:stretch>
        </p:blipFill>
        <p:spPr>
          <a:xfrm>
            <a:off x="6572250" y="1928813"/>
            <a:ext cx="2300288" cy="3730625"/>
          </a:xfrm>
          <a:noFill/>
        </p:spPr>
      </p:pic>
      <p:pic>
        <p:nvPicPr>
          <p:cNvPr id="100358" name="Picture 6" descr="БИцКушинга до ПТ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lum contrast="10000"/>
          </a:blip>
          <a:srcRect b="19879"/>
          <a:stretch>
            <a:fillRect/>
          </a:stretch>
        </p:blipFill>
        <p:spPr>
          <a:xfrm>
            <a:off x="581025" y="1928813"/>
            <a:ext cx="2170113" cy="3730625"/>
          </a:xfrm>
          <a:noFill/>
        </p:spPr>
      </p:pic>
      <p:pic>
        <p:nvPicPr>
          <p:cNvPr id="100359" name="Picture 7" descr="БИцКушинга до ПТ после адрэкт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lum contrast="30000"/>
          </a:blip>
          <a:srcRect l="16266" t="10016" r="23427"/>
          <a:stretch>
            <a:fillRect/>
          </a:stretch>
        </p:blipFill>
        <p:spPr>
          <a:xfrm>
            <a:off x="3357563" y="1928813"/>
            <a:ext cx="2471737" cy="3714750"/>
          </a:xfrm>
          <a:noFill/>
        </p:spPr>
      </p:pic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263525" y="5786438"/>
            <a:ext cx="273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Перед лечением.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3071813" y="5786438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После хирургической адреналэктомии.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084888" y="5786438"/>
            <a:ext cx="3059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Спустя </a:t>
            </a:r>
            <a:r>
              <a:rPr lang="en-US" sz="1400" b="1"/>
              <a:t>30 </a:t>
            </a:r>
            <a:r>
              <a:rPr lang="ru-RU" sz="1400" b="1"/>
              <a:t>месяцев после протонного облучения.</a:t>
            </a:r>
          </a:p>
        </p:txBody>
      </p:sp>
      <p:grpSp>
        <p:nvGrpSpPr>
          <p:cNvPr id="26634" name="Группа 10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6636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663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6639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5" name="Rectangle 2"/>
          <p:cNvSpPr txBox="1">
            <a:spLocks noChangeArrowheads="1"/>
          </p:cNvSpPr>
          <p:nvPr/>
        </p:nvSpPr>
        <p:spPr bwMode="auto">
          <a:xfrm>
            <a:off x="571500" y="1143000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СПАСИБО!</a:t>
            </a:r>
            <a:endParaRPr lang="ru-RU" sz="66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  <p:bldP spid="100361" grpId="0"/>
      <p:bldP spid="100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976" t="2876" r="1566" b="2959"/>
          <a:stretch>
            <a:fillRect/>
          </a:stretch>
        </p:blipFill>
        <p:spPr bwMode="auto">
          <a:xfrm>
            <a:off x="1331913" y="1773238"/>
            <a:ext cx="6696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Группа 4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76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765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571500" y="11430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СПАСИБО!</a:t>
            </a:r>
            <a:endParaRPr lang="ru-RU" sz="66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071563"/>
            <a:ext cx="8229600" cy="428625"/>
          </a:xfrm>
        </p:spPr>
        <p:txBody>
          <a:bodyPr/>
          <a:lstStyle/>
          <a:p>
            <a:r>
              <a:rPr lang="ru-RU" sz="2800" smtClean="0"/>
              <a:t>«Протонная внучка»</a:t>
            </a:r>
          </a:p>
        </p:txBody>
      </p:sp>
      <p:grpSp>
        <p:nvGrpSpPr>
          <p:cNvPr id="28675" name="Группа 3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868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868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E:\Дети после ПТ васильева и назарова\Назарова первенец Илья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1666" t="5757" b="6042"/>
          <a:stretch>
            <a:fillRect/>
          </a:stretch>
        </p:blipFill>
        <p:spPr bwMode="auto">
          <a:xfrm>
            <a:off x="214313" y="1571625"/>
            <a:ext cx="3500437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Дети после ПТ васильева и назарова\назарова\__UTF-8_Q__D0_A4_D0_BE_D1_82_D0_BE0132_5F001_2Ejpg__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t="19049"/>
          <a:stretch>
            <a:fillRect/>
          </a:stretch>
        </p:blipFill>
        <p:spPr bwMode="auto">
          <a:xfrm>
            <a:off x="2384425" y="3214688"/>
            <a:ext cx="36909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2" descr="E:\Дети после ПТ васильева и назарова\назарова\__UTF-8_Q__D0_A4_D0_BE_D1_82_D0_BE0126__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lum contrast="20000"/>
          </a:blip>
          <a:srcRect/>
          <a:stretch>
            <a:fillRect/>
          </a:stretch>
        </p:blipFill>
        <p:spPr>
          <a:xfrm>
            <a:off x="5005388" y="1600200"/>
            <a:ext cx="3781425" cy="5043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29701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297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2970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699" name="Picture 9"/>
          <p:cNvPicPr>
            <a:picLocks noChangeAspect="1" noChangeArrowheads="1"/>
          </p:cNvPicPr>
          <p:nvPr/>
        </p:nvPicPr>
        <p:blipFill>
          <a:blip r:embed="rId4"/>
          <a:srcRect t="13963" b="15515"/>
          <a:stretch>
            <a:fillRect/>
          </a:stretch>
        </p:blipFill>
        <p:spPr bwMode="auto">
          <a:xfrm>
            <a:off x="152400" y="2636838"/>
            <a:ext cx="8839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571500" y="12811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СПАСИБО!</a:t>
            </a:r>
            <a:endParaRPr lang="ru-RU" sz="66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7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8202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820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820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 23"/>
          <p:cNvSpPr>
            <a:spLocks/>
          </p:cNvSpPr>
          <p:nvPr/>
        </p:nvSpPr>
        <p:spPr bwMode="ltGray">
          <a:xfrm>
            <a:off x="1571625" y="3857625"/>
            <a:ext cx="4357688" cy="2305050"/>
          </a:xfrm>
          <a:custGeom>
            <a:avLst/>
            <a:gdLst>
              <a:gd name="T0" fmla="*/ 0 w 2087"/>
              <a:gd name="T1" fmla="*/ 2147483647 h 1928"/>
              <a:gd name="T2" fmla="*/ 2147483647 w 2087"/>
              <a:gd name="T3" fmla="*/ 2147483647 h 1928"/>
              <a:gd name="T4" fmla="*/ 2147483647 w 2087"/>
              <a:gd name="T5" fmla="*/ 2147483647 h 1928"/>
              <a:gd name="T6" fmla="*/ 2147483647 w 2087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2087"/>
              <a:gd name="T13" fmla="*/ 0 h 1928"/>
              <a:gd name="T14" fmla="*/ 2087 w 2087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7" h="1928">
                <a:moveTo>
                  <a:pt x="0" y="1021"/>
                </a:moveTo>
                <a:cubicBezTo>
                  <a:pt x="563" y="1070"/>
                  <a:pt x="1127" y="1120"/>
                  <a:pt x="1452" y="976"/>
                </a:cubicBezTo>
                <a:cubicBezTo>
                  <a:pt x="1777" y="832"/>
                  <a:pt x="1845" y="0"/>
                  <a:pt x="1951" y="159"/>
                </a:cubicBezTo>
                <a:cubicBezTo>
                  <a:pt x="2057" y="318"/>
                  <a:pt x="2072" y="1123"/>
                  <a:pt x="2087" y="1928"/>
                </a:cubicBezTo>
              </a:path>
            </a:pathLst>
          </a:cu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1214438" y="3286125"/>
            <a:ext cx="6143625" cy="3109913"/>
            <a:chOff x="2324429" y="2017442"/>
            <a:chExt cx="4808209" cy="4083321"/>
          </a:xfrm>
        </p:grpSpPr>
        <p:sp>
          <p:nvSpPr>
            <p:cNvPr id="8198" name="Line 18"/>
            <p:cNvSpPr>
              <a:spLocks noChangeShapeType="1"/>
            </p:cNvSpPr>
            <p:nvPr/>
          </p:nvSpPr>
          <p:spPr bwMode="ltGray">
            <a:xfrm flipV="1">
              <a:off x="2627313" y="2493963"/>
              <a:ext cx="0" cy="3311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199" name="Line 19"/>
            <p:cNvSpPr>
              <a:spLocks noChangeShapeType="1"/>
            </p:cNvSpPr>
            <p:nvPr/>
          </p:nvSpPr>
          <p:spPr bwMode="ltGray">
            <a:xfrm>
              <a:off x="2627313" y="5805488"/>
              <a:ext cx="39751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200" name="Text Box 25"/>
            <p:cNvSpPr txBox="1">
              <a:spLocks noChangeArrowheads="1"/>
            </p:cNvSpPr>
            <p:nvPr/>
          </p:nvSpPr>
          <p:spPr bwMode="ltGray">
            <a:xfrm>
              <a:off x="6227763" y="5734050"/>
              <a:ext cx="9048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пробег</a:t>
              </a:r>
            </a:p>
          </p:txBody>
        </p:sp>
        <p:sp>
          <p:nvSpPr>
            <p:cNvPr id="8201" name="Text Box 26"/>
            <p:cNvSpPr txBox="1">
              <a:spLocks noChangeArrowheads="1"/>
            </p:cNvSpPr>
            <p:nvPr/>
          </p:nvSpPr>
          <p:spPr bwMode="ltGray">
            <a:xfrm>
              <a:off x="2324429" y="2017442"/>
              <a:ext cx="6635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ЛПЭ</a:t>
              </a:r>
            </a:p>
          </p:txBody>
        </p:sp>
      </p:grp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28625" y="1643063"/>
            <a:ext cx="84248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99"/>
                </a:solidFill>
              </a:rPr>
              <a:t>Как правило, для целей протонной лучевой терапии используются протонные ускорители с энергией выведенного протонного пучка в диапазоне 60 ÷ 230 МэВ. </a:t>
            </a:r>
          </a:p>
          <a:p>
            <a:pPr algn="just"/>
            <a:endParaRPr lang="ru-RU" b="1">
              <a:solidFill>
                <a:srgbClr val="000099"/>
              </a:solidFill>
            </a:endParaRPr>
          </a:p>
          <a:p>
            <a:pPr algn="just"/>
            <a:r>
              <a:rPr lang="ru-RU" b="1">
                <a:solidFill>
                  <a:srgbClr val="000099"/>
                </a:solidFill>
              </a:rPr>
              <a:t>В этом случае при облучении  используется пик Брэгга.</a:t>
            </a:r>
          </a:p>
          <a:p>
            <a:endParaRPr lang="ru-RU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1258888" y="2852738"/>
            <a:ext cx="2335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СИНХРОЦИКЛОТРОН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Е=1000 МэВ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714875" y="1214438"/>
            <a:ext cx="4214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С 1975 года, в ПИЯФ НИЦ КИ, на базе </a:t>
            </a:r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синхроциклотрона</a:t>
            </a:r>
            <a:r>
              <a:rPr lang="ru-RU" sz="2000">
                <a:latin typeface="Calibri" pitchFamily="34" charset="0"/>
              </a:rPr>
              <a:t>, действует комплекс протонной лучевой терапии. </a:t>
            </a:r>
          </a:p>
          <a:p>
            <a:pPr algn="just"/>
            <a:r>
              <a:rPr lang="ru-RU" sz="2000">
                <a:latin typeface="Calibri" pitchFamily="34" charset="0"/>
              </a:rPr>
              <a:t>Проводится лечение различных видов аденом гипофиза и артериовенозных мальформаций сосудов головного мозга. </a:t>
            </a:r>
          </a:p>
          <a:p>
            <a:pPr algn="just"/>
            <a:endParaRPr lang="ru-RU" sz="2000">
              <a:latin typeface="Calibri" pitchFamily="34" charset="0"/>
            </a:endParaRPr>
          </a:p>
        </p:txBody>
      </p:sp>
      <p:pic>
        <p:nvPicPr>
          <p:cNvPr id="9220" name="Рисунок 17" descr="RI1_1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214438"/>
            <a:ext cx="4178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oup 3082"/>
          <p:cNvGraphicFramePr>
            <a:graphicFrameLocks/>
          </p:cNvGraphicFramePr>
          <p:nvPr/>
        </p:nvGraphicFramePr>
        <p:xfrm>
          <a:off x="428625" y="4286250"/>
          <a:ext cx="4071965" cy="2088232"/>
        </p:xfrm>
        <a:graphic>
          <a:graphicData uri="http://schemas.openxmlformats.org/drawingml/2006/table">
            <a:tbl>
              <a:tblPr/>
              <a:tblGrid>
                <a:gridCol w="2561397"/>
                <a:gridCol w="1510568"/>
              </a:tblGrid>
              <a:tr h="2088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Диаметр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полюса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Вес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магнита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Частота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повторения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Интенсивность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выведенного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пучка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Энергия выведенного пучка (фиксирована)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Разброс по энергии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Е/Е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6,85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8000 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Гц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∙10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1000 МэВ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5572125" y="3857625"/>
            <a:ext cx="3071813" cy="2571750"/>
            <a:chOff x="2268538" y="1850881"/>
            <a:chExt cx="4864100" cy="4249882"/>
          </a:xfrm>
        </p:grpSpPr>
        <p:sp>
          <p:nvSpPr>
            <p:cNvPr id="9240" name="Line 18"/>
            <p:cNvSpPr>
              <a:spLocks noChangeShapeType="1"/>
            </p:cNvSpPr>
            <p:nvPr/>
          </p:nvSpPr>
          <p:spPr bwMode="ltGray">
            <a:xfrm flipV="1">
              <a:off x="2627313" y="2493963"/>
              <a:ext cx="0" cy="3311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41" name="Line 19"/>
            <p:cNvSpPr>
              <a:spLocks noChangeShapeType="1"/>
            </p:cNvSpPr>
            <p:nvPr/>
          </p:nvSpPr>
          <p:spPr bwMode="ltGray">
            <a:xfrm>
              <a:off x="2627313" y="5805488"/>
              <a:ext cx="39751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42" name="Text Box 25"/>
            <p:cNvSpPr txBox="1">
              <a:spLocks noChangeArrowheads="1"/>
            </p:cNvSpPr>
            <p:nvPr/>
          </p:nvSpPr>
          <p:spPr bwMode="ltGray">
            <a:xfrm>
              <a:off x="6227763" y="5734050"/>
              <a:ext cx="9048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пробег</a:t>
              </a:r>
            </a:p>
          </p:txBody>
        </p:sp>
        <p:sp>
          <p:nvSpPr>
            <p:cNvPr id="9243" name="Text Box 26"/>
            <p:cNvSpPr txBox="1">
              <a:spLocks noChangeArrowheads="1"/>
            </p:cNvSpPr>
            <p:nvPr/>
          </p:nvSpPr>
          <p:spPr bwMode="ltGray">
            <a:xfrm>
              <a:off x="2268538" y="1850881"/>
              <a:ext cx="6635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ЛПЭ</a:t>
              </a:r>
            </a:p>
          </p:txBody>
        </p:sp>
      </p:grpSp>
      <p:sp>
        <p:nvSpPr>
          <p:cNvPr id="20" name="Freeform 23"/>
          <p:cNvSpPr>
            <a:spLocks/>
          </p:cNvSpPr>
          <p:nvPr/>
        </p:nvSpPr>
        <p:spPr bwMode="ltGray">
          <a:xfrm>
            <a:off x="5786438" y="4429125"/>
            <a:ext cx="2071687" cy="1804988"/>
          </a:xfrm>
          <a:custGeom>
            <a:avLst/>
            <a:gdLst>
              <a:gd name="T0" fmla="*/ 0 w 2087"/>
              <a:gd name="T1" fmla="*/ 2147483647 h 1928"/>
              <a:gd name="T2" fmla="*/ 2147483647 w 2087"/>
              <a:gd name="T3" fmla="*/ 2147483647 h 1928"/>
              <a:gd name="T4" fmla="*/ 2147483647 w 2087"/>
              <a:gd name="T5" fmla="*/ 2147483647 h 1928"/>
              <a:gd name="T6" fmla="*/ 2147483647 w 2087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2087"/>
              <a:gd name="T13" fmla="*/ 0 h 1928"/>
              <a:gd name="T14" fmla="*/ 2087 w 2087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7" h="1928">
                <a:moveTo>
                  <a:pt x="0" y="1021"/>
                </a:moveTo>
                <a:cubicBezTo>
                  <a:pt x="563" y="1070"/>
                  <a:pt x="1127" y="1120"/>
                  <a:pt x="1452" y="976"/>
                </a:cubicBezTo>
                <a:cubicBezTo>
                  <a:pt x="1777" y="832"/>
                  <a:pt x="1845" y="0"/>
                  <a:pt x="1951" y="159"/>
                </a:cubicBezTo>
                <a:cubicBezTo>
                  <a:pt x="2057" y="318"/>
                  <a:pt x="2072" y="1123"/>
                  <a:pt x="2087" y="1928"/>
                </a:cubicBezTo>
              </a:path>
            </a:pathLst>
          </a:custGeom>
          <a:noFill/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429250" y="4143375"/>
            <a:ext cx="3000375" cy="2286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5143500" y="4214813"/>
            <a:ext cx="3357563" cy="2357437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33" name="Группа 24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9234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923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Б 1 нов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2D7FE"/>
              </a:clrFrom>
              <a:clrTo>
                <a:srgbClr val="82D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355725"/>
            <a:ext cx="74168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7189">
            <a:off x="4932363" y="3119438"/>
            <a:ext cx="5064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7313" y="3587750"/>
            <a:ext cx="9620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5970">
            <a:off x="3132138" y="4595813"/>
            <a:ext cx="431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6" name="Группа 12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0247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024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02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/>
          <a:srcRect t="17232"/>
          <a:stretch>
            <a:fillRect/>
          </a:stretch>
        </p:blipFill>
        <p:spPr bwMode="auto">
          <a:xfrm>
            <a:off x="100013" y="1285875"/>
            <a:ext cx="8929687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Группа 9"/>
          <p:cNvGrpSpPr>
            <a:grpSpLocks/>
          </p:cNvGrpSpPr>
          <p:nvPr/>
        </p:nvGrpSpPr>
        <p:grpSpPr bwMode="auto">
          <a:xfrm>
            <a:off x="285750" y="214313"/>
            <a:ext cx="8642350" cy="1014412"/>
            <a:chOff x="250825" y="228600"/>
            <a:chExt cx="8642350" cy="1014413"/>
          </a:xfrm>
        </p:grpSpPr>
        <p:sp>
          <p:nvSpPr>
            <p:cNvPr id="1034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03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03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971550" y="228600"/>
              <a:ext cx="7886700" cy="4619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00113" y="709612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548" name="Object 2"/>
          <p:cNvGraphicFramePr>
            <a:graphicFrameLocks noChangeAspect="1"/>
          </p:cNvGraphicFramePr>
          <p:nvPr/>
        </p:nvGraphicFramePr>
        <p:xfrm>
          <a:off x="357188" y="4214813"/>
          <a:ext cx="2946400" cy="2425700"/>
        </p:xfrm>
        <a:graphic>
          <a:graphicData uri="http://schemas.openxmlformats.org/presentationml/2006/ole">
            <p:oleObj spid="_x0000_s1026" name="Рисунок" r:id="rId6" imgW="4383360" imgH="3330720" progId="Word.Picture.8">
              <p:embed/>
            </p:oleObj>
          </a:graphicData>
        </a:graphic>
      </p:graphicFrame>
      <p:graphicFrame>
        <p:nvGraphicFramePr>
          <p:cNvPr id="22549" name="Object 4"/>
          <p:cNvGraphicFramePr>
            <a:graphicFrameLocks noChangeAspect="1"/>
          </p:cNvGraphicFramePr>
          <p:nvPr/>
        </p:nvGraphicFramePr>
        <p:xfrm>
          <a:off x="3698875" y="4511675"/>
          <a:ext cx="2016125" cy="2060575"/>
        </p:xfrm>
        <a:graphic>
          <a:graphicData uri="http://schemas.openxmlformats.org/presentationml/2006/ole">
            <p:oleObj spid="_x0000_s1027" name="Фотография Photo Editor" r:id="rId7" imgW="5257143" imgH="4963218" progId="">
              <p:embed/>
            </p:oleObj>
          </a:graphicData>
        </a:graphic>
      </p:graphicFrame>
      <p:graphicFrame>
        <p:nvGraphicFramePr>
          <p:cNvPr id="22550" name="Object 3"/>
          <p:cNvGraphicFramePr>
            <a:graphicFrameLocks noChangeAspect="1"/>
          </p:cNvGraphicFramePr>
          <p:nvPr/>
        </p:nvGraphicFramePr>
        <p:xfrm>
          <a:off x="6215063" y="4500563"/>
          <a:ext cx="2212975" cy="2070100"/>
        </p:xfrm>
        <a:graphic>
          <a:graphicData uri="http://schemas.openxmlformats.org/presentationml/2006/ole">
            <p:oleObj spid="_x0000_s1028" name="Фотография Photo Editor" r:id="rId8" imgW="5772956" imgH="4982270" progId="">
              <p:embed/>
            </p:oleObj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878263" y="4094163"/>
            <a:ext cx="1908175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 b="1">
                <a:solidFill>
                  <a:srgbClr val="800000"/>
                </a:solidFill>
                <a:latin typeface="Verdana" pitchFamily="34" charset="0"/>
              </a:rPr>
              <a:t>Вертикальный профиль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357938" y="4071938"/>
            <a:ext cx="2149475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 b="1">
                <a:solidFill>
                  <a:srgbClr val="800000"/>
                </a:solidFill>
                <a:latin typeface="Verdana" pitchFamily="34" charset="0"/>
              </a:rPr>
              <a:t>Горизонтальный </a:t>
            </a:r>
          </a:p>
          <a:p>
            <a:pPr algn="ctr"/>
            <a:r>
              <a:rPr lang="ru-RU" sz="1200" b="1">
                <a:solidFill>
                  <a:srgbClr val="800000"/>
                </a:solidFill>
                <a:latin typeface="Verdana" pitchFamily="34" charset="0"/>
              </a:rPr>
              <a:t>профиль</a:t>
            </a:r>
          </a:p>
        </p:txBody>
      </p:sp>
      <p:pic>
        <p:nvPicPr>
          <p:cNvPr id="1039" name="Picture 15" descr="СПЭЛС"/>
          <p:cNvPicPr>
            <a:picLocks noChangeAspect="1" noChangeArrowheads="1"/>
          </p:cNvPicPr>
          <p:nvPr/>
        </p:nvPicPr>
        <p:blipFill>
          <a:blip r:embed="rId9"/>
          <a:srcRect r="56918" b="66618"/>
          <a:stretch>
            <a:fillRect/>
          </a:stretch>
        </p:blipFill>
        <p:spPr bwMode="auto">
          <a:xfrm>
            <a:off x="1822450" y="765175"/>
            <a:ext cx="1955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DSCN3458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14313" y="1851025"/>
            <a:ext cx="5653087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3" name="Line 11"/>
          <p:cNvSpPr>
            <a:spLocks noChangeShapeType="1"/>
          </p:cNvSpPr>
          <p:nvPr/>
        </p:nvSpPr>
        <p:spPr bwMode="auto">
          <a:xfrm flipH="1" flipV="1">
            <a:off x="1285875" y="3457575"/>
            <a:ext cx="2786063" cy="530225"/>
          </a:xfrm>
          <a:prstGeom prst="line">
            <a:avLst/>
          </a:prstGeom>
          <a:noFill/>
          <a:ln w="57150">
            <a:solidFill>
              <a:srgbClr val="FC1414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H="1">
            <a:off x="814388" y="3451225"/>
            <a:ext cx="1527175" cy="277813"/>
          </a:xfrm>
          <a:prstGeom prst="line">
            <a:avLst/>
          </a:prstGeom>
          <a:noFill/>
          <a:ln w="57150">
            <a:solidFill>
              <a:srgbClr val="FC1414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 flipH="1" flipV="1">
            <a:off x="1809750" y="3019425"/>
            <a:ext cx="26988" cy="1081088"/>
          </a:xfrm>
          <a:prstGeom prst="line">
            <a:avLst/>
          </a:prstGeom>
          <a:noFill/>
          <a:ln w="57150">
            <a:solidFill>
              <a:srgbClr val="FC1414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12294" name="Группа 10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2299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230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230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" y="361315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5813" y="3184525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1625" y="2327275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Z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3" name="Протонная-движ головы уск в 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286500" y="1857375"/>
            <a:ext cx="24907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110603" grpId="0" animBg="1"/>
      <p:bldP spid="110604" grpId="0" animBg="1"/>
      <p:bldP spid="110605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6408738" y="4946650"/>
            <a:ext cx="23399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" descr="DSCN3458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14313" y="1851025"/>
            <a:ext cx="5653087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3" name="Line 11"/>
          <p:cNvSpPr>
            <a:spLocks noChangeShapeType="1"/>
          </p:cNvSpPr>
          <p:nvPr/>
        </p:nvSpPr>
        <p:spPr bwMode="auto">
          <a:xfrm flipH="1" flipV="1">
            <a:off x="1285875" y="3457575"/>
            <a:ext cx="2786063" cy="530225"/>
          </a:xfrm>
          <a:prstGeom prst="line">
            <a:avLst/>
          </a:prstGeom>
          <a:noFill/>
          <a:ln w="57150">
            <a:solidFill>
              <a:srgbClr val="FC1414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H="1">
            <a:off x="814388" y="3451225"/>
            <a:ext cx="1527175" cy="277813"/>
          </a:xfrm>
          <a:prstGeom prst="line">
            <a:avLst/>
          </a:prstGeom>
          <a:noFill/>
          <a:ln w="57150">
            <a:solidFill>
              <a:srgbClr val="FC1414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 flipH="1" flipV="1">
            <a:off x="1809750" y="3019425"/>
            <a:ext cx="26988" cy="1081088"/>
          </a:xfrm>
          <a:prstGeom prst="line">
            <a:avLst/>
          </a:prstGeom>
          <a:noFill/>
          <a:ln w="57150">
            <a:solidFill>
              <a:srgbClr val="FC1414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11271" name="Группа 10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1277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127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128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" y="361315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5813" y="3184525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1625" y="2327275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Z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1" name="Picture 8" descr="Безымянный1"/>
          <p:cNvPicPr>
            <a:picLocks noChangeAspect="1" noChangeArrowheads="1"/>
          </p:cNvPicPr>
          <p:nvPr/>
        </p:nvPicPr>
        <p:blipFill>
          <a:blip r:embed="rId6"/>
          <a:srcRect l="49120" b="10715"/>
          <a:stretch>
            <a:fillRect/>
          </a:stretch>
        </p:blipFill>
        <p:spPr bwMode="auto">
          <a:xfrm>
            <a:off x="6321425" y="3213100"/>
            <a:ext cx="22113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Безымянный1"/>
          <p:cNvPicPr>
            <a:picLocks noChangeAspect="1" noChangeArrowheads="1"/>
          </p:cNvPicPr>
          <p:nvPr/>
        </p:nvPicPr>
        <p:blipFill>
          <a:blip r:embed="rId6"/>
          <a:srcRect r="50185" b="12708"/>
          <a:stretch>
            <a:fillRect/>
          </a:stretch>
        </p:blipFill>
        <p:spPr bwMode="auto">
          <a:xfrm>
            <a:off x="6300788" y="1412875"/>
            <a:ext cx="22320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0" y="1357313"/>
            <a:ext cx="4762500" cy="1143000"/>
          </a:xfrm>
        </p:spPr>
        <p:txBody>
          <a:bodyPr/>
          <a:lstStyle/>
          <a:p>
            <a:pPr algn="l"/>
            <a:r>
              <a:rPr lang="ru-RU" sz="1800" smtClean="0"/>
              <a:t>Работы выполняются совместно с Российским Научным Центром Радиологии и Хирургических Технологий (РНЦ РХТ), г. Санкт-Петербург. 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76700"/>
            <a:ext cx="4038600" cy="2495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РНЦ РХТ осуществляет диагностику, предоперационную подготовку больных и сопровождение лечения. 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Облучение больных выполняется на Комплексе Лучевой Терапии в ПИЯФ.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ru-RU" sz="1800" smtClean="0"/>
              <a:t>Количество пациентов - 1394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22725" y="2344738"/>
            <a:ext cx="4978400" cy="16557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600" smtClean="0"/>
              <a:t>РНЦ РХТ обладает уникальной диагностической базой.</a:t>
            </a:r>
          </a:p>
          <a:p>
            <a:pPr algn="just">
              <a:lnSpc>
                <a:spcPct val="90000"/>
              </a:lnSpc>
            </a:pPr>
            <a:r>
              <a:rPr lang="ru-RU" sz="1600" smtClean="0"/>
              <a:t>В РНЦ РХТ имеется специализированное лечебное отделение Протонной Терапии, работает квалифицированный персонал врачей-радиологов.</a:t>
            </a:r>
          </a:p>
          <a:p>
            <a:pPr>
              <a:lnSpc>
                <a:spcPct val="90000"/>
              </a:lnSpc>
            </a:pPr>
            <a:endParaRPr lang="ru-RU" sz="1600" smtClean="0"/>
          </a:p>
        </p:txBody>
      </p:sp>
      <p:pic>
        <p:nvPicPr>
          <p:cNvPr id="13317" name="Picture 5" descr="01 Лучевая терапия ПИЯФ"/>
          <p:cNvPicPr>
            <a:picLocks noChangeAspect="1" noChangeArrowheads="1"/>
          </p:cNvPicPr>
          <p:nvPr/>
        </p:nvPicPr>
        <p:blipFill>
          <a:blip r:embed="rId2"/>
          <a:srcRect b="18961"/>
          <a:stretch>
            <a:fillRect/>
          </a:stretch>
        </p:blipFill>
        <p:spPr bwMode="auto">
          <a:xfrm>
            <a:off x="214313" y="1357313"/>
            <a:ext cx="39957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02 Лучевая терапия ПИЯ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857625"/>
            <a:ext cx="38068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Группа 6"/>
          <p:cNvGrpSpPr>
            <a:grpSpLocks/>
          </p:cNvGrpSpPr>
          <p:nvPr/>
        </p:nvGrpSpPr>
        <p:grpSpPr bwMode="auto">
          <a:xfrm>
            <a:off x="250825" y="228600"/>
            <a:ext cx="8642350" cy="1014413"/>
            <a:chOff x="250825" y="228600"/>
            <a:chExt cx="8642350" cy="1014413"/>
          </a:xfrm>
        </p:grpSpPr>
        <p:sp>
          <p:nvSpPr>
            <p:cNvPr id="13320" name="TextBox 5"/>
            <p:cNvSpPr txBox="1">
              <a:spLocks noChangeArrowheads="1"/>
            </p:cNvSpPr>
            <p:nvPr/>
          </p:nvSpPr>
          <p:spPr bwMode="auto">
            <a:xfrm>
              <a:off x="4572000" y="811213"/>
              <a:ext cx="4321175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1200" b="1">
                  <a:solidFill>
                    <a:srgbClr val="005BA1"/>
                  </a:solidFill>
                  <a:latin typeface="PragmaticaC"/>
                </a:rPr>
                <a:t>ПЕТЕРБУРГСКИЙ   ИНСТИТУТ   ЯДЕРНОЙ   ФИЗИКИ</a:t>
              </a:r>
            </a:p>
          </p:txBody>
        </p:sp>
        <p:pic>
          <p:nvPicPr>
            <p:cNvPr id="1332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5325" y="765175"/>
              <a:ext cx="2825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Box 8"/>
            <p:cNvSpPr txBox="1">
              <a:spLocks noChangeArrowheads="1"/>
            </p:cNvSpPr>
            <p:nvPr/>
          </p:nvSpPr>
          <p:spPr bwMode="auto">
            <a:xfrm>
              <a:off x="5580063" y="1011238"/>
              <a:ext cx="33131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rIns="0">
              <a:spAutoFit/>
            </a:bodyPr>
            <a:lstStyle/>
            <a:p>
              <a:pPr algn="r"/>
              <a:r>
                <a:rPr lang="ru-RU" sz="1200" baseline="30000">
                  <a:latin typeface="Calibri" pitchFamily="34" charset="0"/>
                </a:rPr>
                <a:t>Россия, 188300, Ленинградская область, </a:t>
              </a:r>
              <a:r>
                <a:rPr lang="en-US" sz="1200">
                  <a:latin typeface="Calibri" pitchFamily="34" charset="0"/>
                </a:rPr>
                <a:t> </a:t>
              </a:r>
              <a:r>
                <a:rPr lang="ru-RU" sz="1200" baseline="30000">
                  <a:latin typeface="Calibri" pitchFamily="34" charset="0"/>
                </a:rPr>
                <a:t>г. Гатчина, Орлова роща</a:t>
              </a:r>
            </a:p>
          </p:txBody>
        </p:sp>
        <p:pic>
          <p:nvPicPr>
            <p:cNvPr id="1332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5" y="260350"/>
              <a:ext cx="573088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971550" y="228600"/>
              <a:ext cx="7886700" cy="4619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НАЦИОНАЛЬНЫЙ   ИССЛЕДОВАТЕЛЬСКИЙ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r>
                <a:rPr lang="ru-RU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ЦЕНТР </a:t>
              </a:r>
              <a:r>
                <a:rPr lang="en-US" sz="12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 </a:t>
              </a:r>
              <a:endParaRPr lang="en-US" sz="1100" dirty="0">
                <a:solidFill>
                  <a:srgbClr val="005BA1"/>
                </a:solidFill>
                <a:latin typeface="PragmaticaC" pitchFamily="82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«КУРЧАТОВСКИЙ </a:t>
              </a:r>
              <a:r>
                <a:rPr lang="en-US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 </a:t>
              </a:r>
              <a:r>
                <a:rPr lang="ru-RU" b="1" spc="100" dirty="0">
                  <a:solidFill>
                    <a:srgbClr val="005BA1"/>
                  </a:solidFill>
                  <a:latin typeface="PragmaticaC" pitchFamily="82" charset="0"/>
                  <a:cs typeface="+mn-cs"/>
                </a:rPr>
                <a:t>ИНСТИТУТ»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900113" y="709613"/>
              <a:ext cx="79930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1574</Words>
  <Application>Microsoft Office PowerPoint</Application>
  <PresentationFormat>Экран (4:3)</PresentationFormat>
  <Paragraphs>239</Paragraphs>
  <Slides>25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Calibri</vt:lpstr>
      <vt:lpstr>PragmaticaC</vt:lpstr>
      <vt:lpstr>Symbol</vt:lpstr>
      <vt:lpstr>Wingdings</vt:lpstr>
      <vt:lpstr>Verdana</vt:lpstr>
      <vt:lpstr>Times New Roman</vt:lpstr>
      <vt:lpstr>Comic Sans MS</vt:lpstr>
      <vt:lpstr>Тема Office</vt:lpstr>
      <vt:lpstr>Рисунок</vt:lpstr>
      <vt:lpstr>Фотография Photo Editor</vt:lpstr>
      <vt:lpstr>Диаграмма Microsoft Office Excel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Работы выполняются совместно с Российским Научным Центром Радиологии и Хирургических Технологий (РНЦ РХТ), г. Санкт-Петербург.  </vt:lpstr>
      <vt:lpstr>Характеристика  заболеваний</vt:lpstr>
      <vt:lpstr>Слайд 11</vt:lpstr>
      <vt:lpstr>Слайд 12</vt:lpstr>
      <vt:lpstr>Слайд 13</vt:lpstr>
      <vt:lpstr>Слайд 14</vt:lpstr>
      <vt:lpstr>Слайд 15</vt:lpstr>
      <vt:lpstr>Слайд 16</vt:lpstr>
      <vt:lpstr>Северо-Западный федеральный округ занимает 9,9 % территории России, на его долю приходится 9,5 % населения страны.</vt:lpstr>
      <vt:lpstr>Слайд 18</vt:lpstr>
      <vt:lpstr>Слайд 19</vt:lpstr>
      <vt:lpstr>Слайд 20</vt:lpstr>
      <vt:lpstr>Слайд 21</vt:lpstr>
      <vt:lpstr>Слайд 22</vt:lpstr>
      <vt:lpstr>Слайд 23</vt:lpstr>
      <vt:lpstr>«Протонная внучка»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Анурова Мария Игоревна</dc:creator>
  <cp:lastModifiedBy>Accelerator</cp:lastModifiedBy>
  <cp:revision>377</cp:revision>
  <cp:lastPrinted>2015-02-11T06:57:01Z</cp:lastPrinted>
  <dcterms:created xsi:type="dcterms:W3CDTF">2014-10-09T06:10:41Z</dcterms:created>
  <dcterms:modified xsi:type="dcterms:W3CDTF">2015-10-04T19:57:26Z</dcterms:modified>
</cp:coreProperties>
</file>