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7" r:id="rId2"/>
    <p:sldId id="281" r:id="rId3"/>
    <p:sldId id="282" r:id="rId4"/>
    <p:sldId id="262" r:id="rId5"/>
    <p:sldId id="277" r:id="rId6"/>
    <p:sldId id="283" r:id="rId7"/>
    <p:sldId id="278" r:id="rId8"/>
    <p:sldId id="265" r:id="rId9"/>
    <p:sldId id="280" r:id="rId10"/>
  </p:sldIdLst>
  <p:sldSz cx="14255750" cy="1069181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4C9"/>
    <a:srgbClr val="FF3300"/>
    <a:srgbClr val="004E62"/>
    <a:srgbClr val="E3334F"/>
    <a:srgbClr val="006699"/>
    <a:srgbClr val="336699"/>
    <a:srgbClr val="123759"/>
    <a:srgbClr val="073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2" autoAdjust="0"/>
    <p:restoredTop sz="94660"/>
  </p:normalViewPr>
  <p:slideViewPr>
    <p:cSldViewPr snapToGrid="0">
      <p:cViewPr>
        <p:scale>
          <a:sx n="40" d="100"/>
          <a:sy n="40" d="100"/>
        </p:scale>
        <p:origin x="-893" y="-29"/>
      </p:cViewPr>
      <p:guideLst>
        <p:guide orient="horz" pos="3367"/>
        <p:guide pos="44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1969" y="1749795"/>
            <a:ext cx="10691813" cy="3722335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1969" y="5615678"/>
            <a:ext cx="10691813" cy="2581379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03A3-0A3B-4ED0-9534-8A5576F71418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A78-B145-43EC-B162-C7877EBC9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7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03A3-0A3B-4ED0-9534-8A5576F71418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A78-B145-43EC-B162-C7877EBC9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11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01771" y="569240"/>
            <a:ext cx="3073896" cy="90608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80083" y="569240"/>
            <a:ext cx="9043491" cy="9060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03A3-0A3B-4ED0-9534-8A5576F71418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A78-B145-43EC-B162-C7877EBC9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20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03A3-0A3B-4ED0-9534-8A5576F71418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A78-B145-43EC-B162-C7877EBC9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77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658" y="2665530"/>
            <a:ext cx="12295584" cy="4447496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2658" y="7155102"/>
            <a:ext cx="12295584" cy="2338833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03A3-0A3B-4ED0-9534-8A5576F71418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A78-B145-43EC-B162-C7877EBC9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10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0083" y="2846200"/>
            <a:ext cx="6058694" cy="6783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16973" y="2846200"/>
            <a:ext cx="6058694" cy="67838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03A3-0A3B-4ED0-9534-8A5576F71418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A78-B145-43EC-B162-C7877EBC9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97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940" y="569241"/>
            <a:ext cx="12295584" cy="20665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1940" y="2620980"/>
            <a:ext cx="6030850" cy="1284502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81940" y="3905482"/>
            <a:ext cx="6030850" cy="574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216973" y="2620980"/>
            <a:ext cx="6060551" cy="1284502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216973" y="3905482"/>
            <a:ext cx="6060551" cy="574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03A3-0A3B-4ED0-9534-8A5576F71418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A78-B145-43EC-B162-C7877EBC9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11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03A3-0A3B-4ED0-9534-8A5576F71418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A78-B145-43EC-B162-C7877EBC9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9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03A3-0A3B-4ED0-9534-8A5576F71418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A78-B145-43EC-B162-C7877EBC9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3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940" y="712788"/>
            <a:ext cx="4597850" cy="2494756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0551" y="1539424"/>
            <a:ext cx="7216973" cy="7598117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81940" y="3207544"/>
            <a:ext cx="4597850" cy="5942372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03A3-0A3B-4ED0-9534-8A5576F71418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A78-B145-43EC-B162-C7877EBC9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85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940" y="712788"/>
            <a:ext cx="4597850" cy="2494756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60551" y="1539424"/>
            <a:ext cx="7216973" cy="7598117"/>
          </a:xfrm>
        </p:spPr>
        <p:txBody>
          <a:bodyPr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81940" y="3207544"/>
            <a:ext cx="4597850" cy="5942372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03A3-0A3B-4ED0-9534-8A5576F71418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A78-B145-43EC-B162-C7877EBC9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32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083" y="569241"/>
            <a:ext cx="12295584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0083" y="2846200"/>
            <a:ext cx="12295584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80083" y="9909727"/>
            <a:ext cx="320754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403A3-0A3B-4ED0-9534-8A5576F71418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722217" y="9909727"/>
            <a:ext cx="481131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68123" y="9909727"/>
            <a:ext cx="320754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E2A78-B145-43EC-B162-C7877EBC9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0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18" Type="http://schemas.openxmlformats.org/officeDocument/2006/relationships/image" Target="../media/image22.png"/><Relationship Id="rId26" Type="http://schemas.openxmlformats.org/officeDocument/2006/relationships/image" Target="../media/image28.jpe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7.jpg"/><Relationship Id="rId2" Type="http://schemas.openxmlformats.org/officeDocument/2006/relationships/image" Target="../media/image6.jpeg"/><Relationship Id="rId16" Type="http://schemas.openxmlformats.org/officeDocument/2006/relationships/image" Target="../media/image20.gif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microsoft.com/office/2007/relationships/hdphoto" Target="../media/hdphoto1.wdp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1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microsoft.com/office/2007/relationships/hdphoto" Target="../media/hdphoto1.wdp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72514" y="3615657"/>
            <a:ext cx="11129085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4400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5858" y="497182"/>
            <a:ext cx="9840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СПЕЦИАЛИЗИРОВАННАЯ ОРГАНИЗАЦИЯ </a:t>
            </a:r>
          </a:p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Некоммерческое партнерство «Северо-Западный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 медицинской, фармацевтической промышленности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радиационных технологий»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67" b="87778" l="57313" r="88438">
                        <a14:foregroundMark x1="66063" y1="87111" x2="68625" y2="73222"/>
                        <a14:foregroundMark x1="82688" y1="87222" x2="88438" y2="80889"/>
                        <a14:foregroundMark x1="68938" y1="55333" x2="81500" y2="50333"/>
                        <a14:foregroundMark x1="77250" y1="56000" x2="88313" y2="63222"/>
                        <a14:foregroundMark x1="58875" y1="86444" x2="63250" y2="60444"/>
                        <a14:foregroundMark x1="62063" y1="87111" x2="62250" y2="79667"/>
                        <a14:backgroundMark x1="79938" y1="57556" x2="85313" y2="60667"/>
                        <a14:backgroundMark x1="85375" y1="61111" x2="87125" y2="62889"/>
                        <a14:backgroundMark x1="78375" y1="58111" x2="79563" y2="5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51" t="46420" r="11548" b="12817"/>
          <a:stretch/>
        </p:blipFill>
        <p:spPr bwMode="auto">
          <a:xfrm>
            <a:off x="11258495" y="8496300"/>
            <a:ext cx="2997255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араллелограмм 2"/>
          <p:cNvSpPr/>
          <p:nvPr/>
        </p:nvSpPr>
        <p:spPr>
          <a:xfrm>
            <a:off x="1672514" y="3280960"/>
            <a:ext cx="11323659" cy="2911898"/>
          </a:xfrm>
          <a:prstGeom prst="parallelogram">
            <a:avLst>
              <a:gd name="adj" fmla="val 50514"/>
            </a:avLst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 ФАРМАЦЕВТИЧЕСКОЙ, МЕДИЦИНСКОЙ ПРОМЫШЛЕННОСТИ </a:t>
            </a:r>
            <a:b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РАДИАЦИОННЫХ ТЕХНОЛОГИЙ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57" y="9191295"/>
            <a:ext cx="780963" cy="963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5857" y="9380632"/>
            <a:ext cx="7296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ПОДДЕРЖКЕ АДМИНИСТРАЦИИ ЛЕНИНГРАДСКОЙ ОБЛАСТИ</a:t>
            </a: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Комитета экономического развития и инвестиционной деятельности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95" y="201365"/>
            <a:ext cx="1517686" cy="191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/>
        </p:nvSpPr>
        <p:spPr>
          <a:xfrm>
            <a:off x="819151" y="7645400"/>
            <a:ext cx="11029950" cy="900207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олее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вузов, в которых обучается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российских студентов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819151" y="6710636"/>
            <a:ext cx="11029950" cy="549849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олее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тысяч человек занято на предприятиях кластера 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819151" y="5536943"/>
            <a:ext cx="11029950" cy="788778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организаций, из которых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научно-исследовательских и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производственных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22212" y="647371"/>
            <a:ext cx="7794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СВЕДЕНИЯ</a:t>
            </a:r>
            <a:r>
              <a:rPr lang="ru-RU" sz="4000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КЛАСТЕРА МЕДИЦИНСКОЙ, ФАРМАЦЕВТИЧЕСКОЙ ПРОМЫШЛЕННОСТИ И РАДИАЦИОННЫХ ТЕХНОЛОГИЙ</a:t>
            </a:r>
            <a:endParaRPr lang="ru-RU" sz="4000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1" y="399537"/>
            <a:ext cx="4333805" cy="428132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67" b="87778" l="57313" r="88438">
                        <a14:foregroundMark x1="66063" y1="87111" x2="68625" y2="73222"/>
                        <a14:foregroundMark x1="82688" y1="87222" x2="88438" y2="80889"/>
                        <a14:foregroundMark x1="68938" y1="55333" x2="81500" y2="50333"/>
                        <a14:foregroundMark x1="77250" y1="56000" x2="88313" y2="63222"/>
                        <a14:foregroundMark x1="58875" y1="86444" x2="63250" y2="60444"/>
                        <a14:foregroundMark x1="62063" y1="87111" x2="62250" y2="79667"/>
                        <a14:backgroundMark x1="79938" y1="57556" x2="85313" y2="60667"/>
                        <a14:backgroundMark x1="85375" y1="61111" x2="87125" y2="62889"/>
                        <a14:backgroundMark x1="78375" y1="58111" x2="79563" y2="5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51" t="46420" r="11548" b="12817"/>
          <a:stretch/>
        </p:blipFill>
        <p:spPr bwMode="auto">
          <a:xfrm>
            <a:off x="12377018" y="9315627"/>
            <a:ext cx="1878732" cy="137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ятиугольник 9"/>
          <p:cNvSpPr/>
          <p:nvPr/>
        </p:nvSpPr>
        <p:spPr>
          <a:xfrm>
            <a:off x="819151" y="8930522"/>
            <a:ext cx="11029950" cy="924678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олее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га производственных, </a:t>
            </a:r>
            <a:r>
              <a:rPr lang="ru-RU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инженерно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подготовленных земельных участков.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7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92699"/>
            <a:ext cx="12426950" cy="9270734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>
            <a:endCxn id="17" idx="2"/>
          </p:cNvCxnSpPr>
          <p:nvPr/>
        </p:nvCxnSpPr>
        <p:spPr>
          <a:xfrm flipV="1">
            <a:off x="6793652" y="4013629"/>
            <a:ext cx="1683258" cy="3036082"/>
          </a:xfrm>
          <a:prstGeom prst="line">
            <a:avLst/>
          </a:prstGeom>
          <a:ln w="57150">
            <a:solidFill>
              <a:srgbClr val="45A4C9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56687" y="265227"/>
            <a:ext cx="9820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СПЕЦИАЛИЗИРОВАННЫЕ ТЕРРИТОРИИ РАЗВИТИЯ КЛАСТЕРА</a:t>
            </a:r>
            <a:endParaRPr lang="ru-RU" sz="24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>
            <a:endCxn id="17" idx="2"/>
          </p:cNvCxnSpPr>
          <p:nvPr/>
        </p:nvCxnSpPr>
        <p:spPr>
          <a:xfrm flipV="1">
            <a:off x="6789566" y="4013629"/>
            <a:ext cx="1687344" cy="1616074"/>
          </a:xfrm>
          <a:prstGeom prst="line">
            <a:avLst/>
          </a:prstGeom>
          <a:ln w="57150">
            <a:solidFill>
              <a:srgbClr val="45A4C9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41630" y="2074637"/>
            <a:ext cx="327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КАПИТОЛОВО,</a:t>
            </a:r>
          </a:p>
          <a:p>
            <a:pPr algn="ctr"/>
            <a:r>
              <a:rPr lang="ru-RU" sz="24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ТОСНО</a:t>
            </a:r>
          </a:p>
          <a:p>
            <a:pPr algn="ctr"/>
            <a:r>
              <a:rPr lang="ru-RU" sz="24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(Фармацевтическая, медицинская промышленность)</a:t>
            </a:r>
            <a:endParaRPr lang="ru-RU" sz="24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642553"/>
            <a:ext cx="4517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СОСНОВЫЙ БОР</a:t>
            </a:r>
          </a:p>
          <a:p>
            <a:pPr algn="ctr"/>
            <a:r>
              <a:rPr lang="ru-RU" sz="24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(Радиационные </a:t>
            </a:r>
            <a:r>
              <a:rPr lang="ru-RU" sz="24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технологии)</a:t>
            </a:r>
            <a:endParaRPr lang="ru-RU" sz="24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64752" y="8147408"/>
            <a:ext cx="46671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ГАТЧИНА</a:t>
            </a:r>
          </a:p>
          <a:p>
            <a:pPr algn="ctr"/>
            <a:r>
              <a:rPr lang="ru-RU" sz="24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(Радиационные технологии, медицинская промышленность)</a:t>
            </a:r>
            <a:endParaRPr lang="ru-RU" sz="24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/>
          <p:cNvCxnSpPr>
            <a:endCxn id="20" idx="0"/>
          </p:cNvCxnSpPr>
          <p:nvPr/>
        </p:nvCxnSpPr>
        <p:spPr>
          <a:xfrm>
            <a:off x="5697642" y="7204379"/>
            <a:ext cx="4200672" cy="943029"/>
          </a:xfrm>
          <a:prstGeom prst="line">
            <a:avLst/>
          </a:prstGeom>
          <a:ln w="57150">
            <a:solidFill>
              <a:srgbClr val="45A4C9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9" idx="2"/>
          </p:cNvCxnSpPr>
          <p:nvPr/>
        </p:nvCxnSpPr>
        <p:spPr>
          <a:xfrm>
            <a:off x="2258503" y="5473550"/>
            <a:ext cx="2450886" cy="356180"/>
          </a:xfrm>
          <a:prstGeom prst="line">
            <a:avLst/>
          </a:prstGeom>
          <a:ln w="57150">
            <a:solidFill>
              <a:srgbClr val="45A4C9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67" b="87778" l="57313" r="88438">
                        <a14:foregroundMark x1="66063" y1="87111" x2="68625" y2="73222"/>
                        <a14:foregroundMark x1="82688" y1="87222" x2="88438" y2="80889"/>
                        <a14:foregroundMark x1="68938" y1="55333" x2="81500" y2="50333"/>
                        <a14:foregroundMark x1="77250" y1="56000" x2="88313" y2="63222"/>
                        <a14:foregroundMark x1="58875" y1="86444" x2="63250" y2="60444"/>
                        <a14:foregroundMark x1="62063" y1="87111" x2="62250" y2="79667"/>
                        <a14:backgroundMark x1="79938" y1="57556" x2="85313" y2="60667"/>
                        <a14:backgroundMark x1="85375" y1="61111" x2="87125" y2="62889"/>
                        <a14:backgroundMark x1="78375" y1="58111" x2="79563" y2="5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51" t="46420" r="11548" b="12817"/>
          <a:stretch/>
        </p:blipFill>
        <p:spPr bwMode="auto">
          <a:xfrm>
            <a:off x="12377018" y="9315627"/>
            <a:ext cx="1878732" cy="137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5494442" y="6971622"/>
            <a:ext cx="406400" cy="400050"/>
          </a:xfrm>
          <a:prstGeom prst="ellipse">
            <a:avLst/>
          </a:prstGeom>
          <a:solidFill>
            <a:srgbClr val="45A4C9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598605" y="5429676"/>
            <a:ext cx="381923" cy="400054"/>
          </a:xfrm>
          <a:prstGeom prst="ellipse">
            <a:avLst/>
          </a:prstGeom>
          <a:solidFill>
            <a:srgbClr val="45A4C9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26796" y="5647856"/>
            <a:ext cx="365187" cy="363748"/>
          </a:xfrm>
          <a:prstGeom prst="ellipse">
            <a:avLst/>
          </a:prstGeom>
          <a:solidFill>
            <a:srgbClr val="45A4C9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612042" y="6846964"/>
            <a:ext cx="363221" cy="357415"/>
          </a:xfrm>
          <a:prstGeom prst="ellipse">
            <a:avLst/>
          </a:prstGeom>
          <a:solidFill>
            <a:srgbClr val="45A4C9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8473" y="247087"/>
            <a:ext cx="5728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УЧАСТНИКИ КЛАСТЕРА</a:t>
            </a:r>
            <a:endParaRPr lang="ru-RU" sz="24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278" y="1969949"/>
            <a:ext cx="710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«Концерн Росэнергоатом» «Ленинградская </a:t>
            </a:r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атомная 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станция»</a:t>
            </a:r>
            <a:endParaRPr lang="ru-RU" sz="1600" b="1" dirty="0">
              <a:solidFill>
                <a:srgbClr val="E3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Радиевый институт им. В.Г. </a:t>
            </a:r>
            <a:r>
              <a:rPr lang="ru-RU" sz="1600" b="1" dirty="0" err="1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Хлопина</a:t>
            </a:r>
            <a:endParaRPr lang="ru-RU" sz="1600" b="1" dirty="0">
              <a:solidFill>
                <a:srgbClr val="E3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ФГБУ ПИЯФ </a:t>
            </a:r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 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Константинова</a:t>
            </a:r>
          </a:p>
          <a:p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ФГУП ЦНИИ КМ «Прометей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06" y="1944784"/>
            <a:ext cx="984963" cy="103831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57" y="1177607"/>
            <a:ext cx="810608" cy="8106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176" y="1944783"/>
            <a:ext cx="1020496" cy="103831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75535" y="3761242"/>
            <a:ext cx="6814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 «Северная звезда»</a:t>
            </a:r>
          </a:p>
          <a:p>
            <a:pPr algn="just"/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«Научно-Производственная фирма «КЕМ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/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ФГУП НИИ </a:t>
            </a:r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гигиены, </a:t>
            </a:r>
            <a:r>
              <a:rPr lang="ru-RU" sz="1600" b="1" dirty="0" err="1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профпатологии</a:t>
            </a:r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экологии 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</a:t>
            </a:r>
          </a:p>
          <a:p>
            <a:pPr algn="just"/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ФГБУ НИИ гриппа Министерства здравоохранения РФ</a:t>
            </a:r>
          </a:p>
          <a:p>
            <a:pPr algn="just"/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 «Санкт-Петербургский институт фармации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just"/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 «Институт экспериментальной фармакологии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b="1" dirty="0">
              <a:solidFill>
                <a:srgbClr val="E3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557" y="4092408"/>
            <a:ext cx="830404" cy="82654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435" y="4141195"/>
            <a:ext cx="1261937" cy="77684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738" y="4141195"/>
            <a:ext cx="1904116" cy="784049"/>
          </a:xfrm>
          <a:prstGeom prst="rect">
            <a:avLst/>
          </a:prstGeom>
        </p:spPr>
      </p:pic>
      <p:pic>
        <p:nvPicPr>
          <p:cNvPr id="26" name="Рисунок 25" descr="C:\Users\АлександрЩ\Desktop\Презентация\АВПВАП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219" y="4130038"/>
            <a:ext cx="823802" cy="78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70" y="4136275"/>
            <a:ext cx="1354648" cy="7947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3" y="3042372"/>
            <a:ext cx="911495" cy="722936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86057" y="6125942"/>
            <a:ext cx="5720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 «Научно-исследовательская производственная компания Электрон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fontAlgn="base"/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 «</a:t>
            </a:r>
            <a:r>
              <a:rPr lang="ru-RU" sz="1600" b="1" dirty="0" err="1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НаноТехМед</a:t>
            </a:r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Плюс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b="1" dirty="0">
              <a:solidFill>
                <a:srgbClr val="E3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964" y="6188593"/>
            <a:ext cx="2851408" cy="83309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51" y="5325031"/>
            <a:ext cx="755914" cy="66334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516" y="6040733"/>
            <a:ext cx="1854138" cy="99659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35" y="7118045"/>
            <a:ext cx="963984" cy="715899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272235" y="7971511"/>
            <a:ext cx="8967243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Санкт-Петербургский </a:t>
            </a:r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</a:t>
            </a:r>
            <a:endParaRPr lang="ru-RU" sz="1600" b="1" dirty="0">
              <a:solidFill>
                <a:srgbClr val="E3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Санкт-Петербургский </a:t>
            </a:r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политехнический 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</a:t>
            </a:r>
            <a:endParaRPr lang="ru-RU" sz="1600" b="1" dirty="0">
              <a:solidFill>
                <a:srgbClr val="E3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Санкт-Петербургский государственный медицинский университет им. акад. И.П. 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Павлова</a:t>
            </a:r>
            <a:endParaRPr lang="ru-RU" sz="1600" b="1" dirty="0">
              <a:solidFill>
                <a:srgbClr val="E3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Санкт-Петербургский государственный электротехнический университет «ЛЭТИ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b="1" dirty="0">
              <a:solidFill>
                <a:srgbClr val="E3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Санкт-Петербургская академия ветеринарной медицины</a:t>
            </a:r>
          </a:p>
          <a:p>
            <a:pPr fontAlgn="base"/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 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ИТМО</a:t>
            </a:r>
            <a:endParaRPr lang="ru-RU" sz="1600" b="1" dirty="0">
              <a:solidFill>
                <a:srgbClr val="E3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Санкт-Петербургский технологический 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</a:t>
            </a:r>
            <a:endParaRPr lang="ru-RU" sz="1600" b="1" dirty="0">
              <a:solidFill>
                <a:srgbClr val="E3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Санкт-Петербургская государственная химико-фармацевтическая </a:t>
            </a:r>
            <a:r>
              <a:rPr lang="ru-RU" sz="1600" b="1" dirty="0" smtClean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академия</a:t>
            </a:r>
            <a:endParaRPr lang="ru-RU" sz="1600" b="1" dirty="0">
              <a:solidFill>
                <a:srgbClr val="E3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600" b="1" dirty="0">
                <a:solidFill>
                  <a:srgbClr val="E33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Санкт-Петербургская академия ветеринарной медицины</a:t>
            </a:r>
          </a:p>
          <a:p>
            <a:pPr fontAlgn="base"/>
            <a:endParaRPr lang="ru-RU" sz="1100" b="1" dirty="0">
              <a:solidFill>
                <a:srgbClr val="E3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ru-RU" sz="1100" b="1" dirty="0">
              <a:solidFill>
                <a:srgbClr val="E3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ru-RU" sz="1100" b="1" dirty="0">
              <a:solidFill>
                <a:srgbClr val="E33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510" y="7595151"/>
            <a:ext cx="1015025" cy="10150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859" y="8654943"/>
            <a:ext cx="729732" cy="86229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964" y="8649932"/>
            <a:ext cx="933982" cy="85276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539" y="7609343"/>
            <a:ext cx="1000833" cy="100083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436" y="8540948"/>
            <a:ext cx="1951201" cy="99561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025" y="7595433"/>
            <a:ext cx="1015024" cy="101502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414" y="7614838"/>
            <a:ext cx="806606" cy="100664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654" y="8649932"/>
            <a:ext cx="674497" cy="913944"/>
          </a:xfrm>
          <a:prstGeom prst="rect">
            <a:avLst/>
          </a:prstGeom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6667" b="87778" l="57313" r="88438">
                        <a14:foregroundMark x1="66063" y1="87111" x2="68625" y2="73222"/>
                        <a14:foregroundMark x1="82688" y1="87222" x2="88438" y2="80889"/>
                        <a14:foregroundMark x1="68938" y1="55333" x2="81500" y2="50333"/>
                        <a14:foregroundMark x1="77250" y1="56000" x2="88313" y2="63222"/>
                        <a14:foregroundMark x1="58875" y1="86444" x2="63250" y2="60444"/>
                        <a14:foregroundMark x1="62063" y1="87111" x2="62250" y2="79667"/>
                        <a14:backgroundMark x1="79938" y1="57556" x2="85313" y2="60667"/>
                        <a14:backgroundMark x1="85375" y1="61111" x2="87125" y2="62889"/>
                        <a14:backgroundMark x1="78375" y1="58111" x2="79563" y2="5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51" t="46420" r="11548" b="12817"/>
          <a:stretch/>
        </p:blipFill>
        <p:spPr bwMode="auto">
          <a:xfrm>
            <a:off x="12377018" y="9315627"/>
            <a:ext cx="1878732" cy="137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808" y="1915793"/>
            <a:ext cx="1076564" cy="10765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102" y="1890393"/>
            <a:ext cx="1254748" cy="1151572"/>
          </a:xfrm>
          <a:prstGeom prst="rect">
            <a:avLst/>
          </a:prstGeom>
        </p:spPr>
      </p:pic>
      <p:sp>
        <p:nvSpPr>
          <p:cNvPr id="46" name="Пятиугольник 45"/>
          <p:cNvSpPr/>
          <p:nvPr/>
        </p:nvSpPr>
        <p:spPr>
          <a:xfrm>
            <a:off x="1287959" y="1405656"/>
            <a:ext cx="7157542" cy="413326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РАДИАЦИОННЫЕ ТЕХНОЛОГИЙ </a:t>
            </a:r>
          </a:p>
        </p:txBody>
      </p:sp>
      <p:sp>
        <p:nvSpPr>
          <p:cNvPr id="47" name="Пятиугольник 46"/>
          <p:cNvSpPr/>
          <p:nvPr/>
        </p:nvSpPr>
        <p:spPr>
          <a:xfrm>
            <a:off x="1287961" y="3275234"/>
            <a:ext cx="7157540" cy="413326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ФАРМАЦЕВТИЧЕСКАЯ ПРОМЫШЛЕННОСТЬ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ятиугольник 47"/>
          <p:cNvSpPr/>
          <p:nvPr/>
        </p:nvSpPr>
        <p:spPr>
          <a:xfrm>
            <a:off x="1287959" y="5499067"/>
            <a:ext cx="7157541" cy="413326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МЕДИЦИНСКАЯ ПРОМЫШЛЕННОСТЬ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ятиугольник 48"/>
          <p:cNvSpPr/>
          <p:nvPr/>
        </p:nvSpPr>
        <p:spPr>
          <a:xfrm>
            <a:off x="1287959" y="7243077"/>
            <a:ext cx="7171036" cy="413326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НАУКА И ОБРАЗОВАНИЕ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8385"/>
            <a:ext cx="12830629" cy="82432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85490" y="250960"/>
            <a:ext cx="6224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45A4C9"/>
                </a:solidFill>
              </a:rPr>
              <a:t>ИНФРАСТРУКТУРНЫЙ ПОТЕНЦИАЛ КЛАСТЕРА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67" b="87778" l="57313" r="88438">
                        <a14:foregroundMark x1="66063" y1="87111" x2="68625" y2="73222"/>
                        <a14:foregroundMark x1="82688" y1="87222" x2="88438" y2="80889"/>
                        <a14:foregroundMark x1="68938" y1="55333" x2="81500" y2="50333"/>
                        <a14:foregroundMark x1="77250" y1="56000" x2="88313" y2="63222"/>
                        <a14:foregroundMark x1="58875" y1="86444" x2="63250" y2="60444"/>
                        <a14:foregroundMark x1="62063" y1="87111" x2="62250" y2="79667"/>
                        <a14:backgroundMark x1="79938" y1="57556" x2="85313" y2="60667"/>
                        <a14:backgroundMark x1="85375" y1="61111" x2="87125" y2="62889"/>
                        <a14:backgroundMark x1="78375" y1="58111" x2="79563" y2="5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51" t="46420" r="11548" b="12817"/>
          <a:stretch/>
        </p:blipFill>
        <p:spPr bwMode="auto">
          <a:xfrm>
            <a:off x="12377018" y="9315627"/>
            <a:ext cx="1878732" cy="137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ятиугольник 8"/>
          <p:cNvSpPr/>
          <p:nvPr/>
        </p:nvSpPr>
        <p:spPr>
          <a:xfrm>
            <a:off x="810039" y="931233"/>
            <a:ext cx="11701754" cy="518838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ГОСУДАРСТВЕННЫХ И 11 ЧАСТНЫХ ИНДУСТРИАЛЬНЫХ ПАРКОВ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810039" y="1590253"/>
            <a:ext cx="11701754" cy="518838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ОБЩАЯ ПЛОЩАДЬ ИНЖЕНЕРНО-ПОДГОТОВЛЕННЫХ УЧАСТКОВ – БОЛЕЕ 6 ТЫС. ГА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3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7126" y="346979"/>
            <a:ext cx="540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ПРОЕКТЫ КЛАСТЕРА</a:t>
            </a:r>
            <a:endParaRPr lang="ru-RU" sz="24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67" b="87778" l="57313" r="88438">
                        <a14:foregroundMark x1="66063" y1="87111" x2="68625" y2="73222"/>
                        <a14:foregroundMark x1="82688" y1="87222" x2="88438" y2="80889"/>
                        <a14:foregroundMark x1="68938" y1="55333" x2="81500" y2="50333"/>
                        <a14:foregroundMark x1="77250" y1="56000" x2="88313" y2="63222"/>
                        <a14:foregroundMark x1="58875" y1="86444" x2="63250" y2="60444"/>
                        <a14:foregroundMark x1="62063" y1="87111" x2="62250" y2="79667"/>
                        <a14:backgroundMark x1="79938" y1="57556" x2="85313" y2="60667"/>
                        <a14:backgroundMark x1="85375" y1="61111" x2="87125" y2="62889"/>
                        <a14:backgroundMark x1="78375" y1="58111" x2="79563" y2="5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51" t="46420" r="11548" b="12817"/>
          <a:stretch/>
        </p:blipFill>
        <p:spPr bwMode="auto">
          <a:xfrm>
            <a:off x="12377018" y="9354768"/>
            <a:ext cx="1878732" cy="137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1865" y="1320526"/>
            <a:ext cx="475277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ТЕРРИТОРИЙ</a:t>
            </a:r>
          </a:p>
          <a:p>
            <a:pPr algn="ctr"/>
            <a:endParaRPr lang="ru-RU" b="1" dirty="0" smtClean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 развитие </a:t>
            </a:r>
            <a:r>
              <a:rPr lang="en-US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Science </a:t>
            </a: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парка «</a:t>
            </a:r>
            <a:r>
              <a:rPr lang="ru-RU" b="1" dirty="0" err="1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Капитолово</a:t>
            </a:r>
            <a:r>
              <a:rPr lang="ru-RU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территории МО «</a:t>
            </a:r>
            <a:r>
              <a:rPr lang="ru-RU" b="1" dirty="0" err="1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Сосновоборский</a:t>
            </a: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городской округ» как </a:t>
            </a:r>
            <a:r>
              <a:rPr lang="ru-RU" b="1" dirty="0" err="1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технополиса</a:t>
            </a: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области радиационных </a:t>
            </a:r>
            <a:r>
              <a:rPr lang="ru-RU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территории г. Гатчина, как </a:t>
            </a:r>
            <a:r>
              <a:rPr lang="ru-RU" b="1" dirty="0" err="1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технополиса</a:t>
            </a: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области радиационных </a:t>
            </a:r>
            <a:r>
              <a:rPr lang="ru-RU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  <a:endParaRPr lang="ru-RU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73152" y="1318185"/>
            <a:ext cx="440679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ПРОИЗВОДСТВ</a:t>
            </a:r>
          </a:p>
          <a:p>
            <a:pPr algn="ctr"/>
            <a:endParaRPr lang="ru-RU" b="1" dirty="0" smtClean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 развитие инновационного производства медицинских изделий из углерода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 развитие завода по производству готовых лекарственных средств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и развитие производства </a:t>
            </a:r>
            <a:r>
              <a:rPr lang="ru-RU" b="1" dirty="0" err="1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инфузионных</a:t>
            </a: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растворов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b="1" dirty="0" smtClean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оздание </a:t>
            </a: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развитие производства </a:t>
            </a:r>
            <a:r>
              <a:rPr lang="ru-RU" b="1" dirty="0" err="1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микроисточников</a:t>
            </a: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</a:t>
            </a:r>
            <a:r>
              <a:rPr lang="ru-RU" b="1" dirty="0" err="1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брахитерапии</a:t>
            </a: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основе препарата </a:t>
            </a:r>
            <a:r>
              <a:rPr lang="ru-RU" b="1" dirty="0" smtClean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Nal-125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45A4C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b="1" dirty="0" smtClean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оздание </a:t>
            </a: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развитие производства препарата </a:t>
            </a:r>
            <a:r>
              <a:rPr lang="ru-RU" b="1" dirty="0" smtClean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Nal-131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45A4C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b="1" dirty="0" smtClean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оздание </a:t>
            </a: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развитие производства фармацевтической субстанции </a:t>
            </a:r>
            <a:r>
              <a:rPr lang="ru-RU" b="1" dirty="0" err="1" smtClean="0">
                <a:solidFill>
                  <a:srgbClr val="45A4C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фосфазид</a:t>
            </a:r>
            <a:endParaRPr lang="ru-RU" b="1" dirty="0">
              <a:solidFill>
                <a:srgbClr val="45A4C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679950" y="1318185"/>
            <a:ext cx="440679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</a:t>
            </a:r>
          </a:p>
          <a:p>
            <a:pPr algn="ctr"/>
            <a:endParaRPr lang="ru-RU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комплекса средств ядерной медицины для лечения метастатической </a:t>
            </a:r>
            <a:r>
              <a:rPr lang="ru-RU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меланомы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Доклинические исследования лекарственного средства на основе </a:t>
            </a:r>
            <a:r>
              <a:rPr lang="ru-RU" b="1" dirty="0" err="1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биснафтазарина</a:t>
            </a: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лечения аллергических и воспалительных заболеваний </a:t>
            </a:r>
            <a:r>
              <a:rPr lang="ru-RU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средств профилактики иммунодепрессивных болезней нового поколения для промышленного </a:t>
            </a:r>
            <a:r>
              <a:rPr lang="ru-RU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птицеводства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высокоэффективного лекарственного средства на основе пептидной субстанции синтетического происхождения, включающей структуру </a:t>
            </a:r>
            <a:r>
              <a:rPr lang="ru-RU" b="1" dirty="0" err="1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эксенатида</a:t>
            </a: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вектора доставки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11865" y="5180553"/>
            <a:ext cx="48612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</a:t>
            </a:r>
          </a:p>
          <a:p>
            <a:pPr algn="ctr"/>
            <a:endParaRPr lang="ru-RU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 развитие крупнейшего в России индустриального парка в сфере </a:t>
            </a:r>
            <a:r>
              <a:rPr lang="ru-RU" b="1" dirty="0" err="1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нанотехнологий</a:t>
            </a:r>
            <a:endParaRPr lang="ru-RU" b="1" dirty="0" smtClean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 развитие питомника лабораторных </a:t>
            </a:r>
            <a:r>
              <a:rPr lang="ru-RU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 развитие центра доклинических </a:t>
            </a:r>
            <a:r>
              <a:rPr lang="ru-RU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 развитие современного вивария со станцией </a:t>
            </a:r>
            <a:r>
              <a:rPr lang="ru-RU" b="1" dirty="0" err="1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инсинерации</a:t>
            </a:r>
            <a:r>
              <a:rPr lang="ru-RU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требованиям Международного стандарта </a:t>
            </a:r>
            <a:r>
              <a:rPr lang="ru-RU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GNP</a:t>
            </a:r>
            <a:endParaRPr lang="ru-RU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0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8943" y="1154590"/>
            <a:ext cx="947619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3300"/>
                </a:solidFill>
              </a:rPr>
              <a:t>Некоммерческое партнерство «Северо-Западный кластер фармацевтической, медицинской промышленности и радиационных технологий» </a:t>
            </a:r>
            <a:r>
              <a:rPr lang="ru-RU" sz="2000" b="1" dirty="0" smtClean="0">
                <a:solidFill>
                  <a:srgbClr val="45A4C9"/>
                </a:solidFill>
              </a:rPr>
              <a:t>осуществляющие </a:t>
            </a:r>
            <a:r>
              <a:rPr lang="ru-RU" sz="2000" b="1" dirty="0">
                <a:solidFill>
                  <a:srgbClr val="45A4C9"/>
                </a:solidFill>
              </a:rPr>
              <a:t>методическое, организационное, экспертно-аналитическое и информационное сопровождение развития Кластера</a:t>
            </a:r>
            <a:r>
              <a:rPr lang="ru-RU" sz="2000" b="1" dirty="0" smtClean="0">
                <a:solidFill>
                  <a:srgbClr val="45A4C9"/>
                </a:solidFill>
              </a:rPr>
              <a:t>. </a:t>
            </a:r>
            <a:r>
              <a:rPr lang="ru-RU" sz="2000" b="1" dirty="0">
                <a:solidFill>
                  <a:srgbClr val="45A4C9"/>
                </a:solidFill>
              </a:rPr>
              <a:t>созданное в соответствии с постановлением Правительства Российской Федерации от 06 марта 2013 года № 188.</a:t>
            </a:r>
          </a:p>
          <a:p>
            <a:pPr algn="just"/>
            <a:endParaRPr lang="ru-RU" sz="2000" dirty="0" smtClean="0">
              <a:solidFill>
                <a:srgbClr val="45A4C9"/>
              </a:solidFill>
            </a:endParaRPr>
          </a:p>
          <a:p>
            <a:pPr algn="just" fontAlgn="base"/>
            <a:r>
              <a:rPr lang="ru-RU" sz="2000" b="1" dirty="0" smtClean="0">
                <a:solidFill>
                  <a:srgbClr val="FF3300"/>
                </a:solidFill>
              </a:rPr>
              <a:t>ЦЕЛЬ ПАРТНЕРСТВА</a:t>
            </a:r>
            <a:endParaRPr lang="ru-RU" sz="2000" dirty="0">
              <a:solidFill>
                <a:srgbClr val="45A4C9"/>
              </a:solidFill>
            </a:endParaRPr>
          </a:p>
          <a:p>
            <a:pPr algn="just" fontAlgn="base"/>
            <a:r>
              <a:rPr lang="ru-RU" sz="2000" b="1" dirty="0">
                <a:solidFill>
                  <a:srgbClr val="45A4C9"/>
                </a:solidFill>
              </a:rPr>
              <a:t>С</a:t>
            </a:r>
            <a:r>
              <a:rPr lang="ru-RU" sz="2000" b="1" dirty="0" smtClean="0">
                <a:solidFill>
                  <a:srgbClr val="45A4C9"/>
                </a:solidFill>
              </a:rPr>
              <a:t>оздание </a:t>
            </a:r>
            <a:r>
              <a:rPr lang="ru-RU" sz="2000" b="1" dirty="0">
                <a:solidFill>
                  <a:srgbClr val="45A4C9"/>
                </a:solidFill>
              </a:rPr>
              <a:t>условий для эффективного взаимодействия её членов, учреждений образования и науки, некоммерческих и общественных организаций, органов государственной власти и органов местного самоуправления, инвесторов в интересах развития пилотного инновационного кластера медицинской, фармацевтической промышленности, радиационных технологий на территории Ленинградской области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3352" y="447543"/>
            <a:ext cx="8348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СПЕЦИАЛИЗИРОВАННАЯ ОРГАНИЗАЦИЯ КЛАСТЕРА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0921" y="5251406"/>
            <a:ext cx="9476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3300"/>
                </a:solidFill>
              </a:rPr>
              <a:t>ПРЕИМУЩЕСТВА</a:t>
            </a:r>
            <a:r>
              <a:rPr lang="en-US" sz="2400" b="1" dirty="0" smtClean="0">
                <a:solidFill>
                  <a:srgbClr val="FF3300"/>
                </a:solidFill>
              </a:rPr>
              <a:t> </a:t>
            </a:r>
            <a:r>
              <a:rPr lang="ru-RU" sz="2400" b="1" dirty="0" smtClean="0">
                <a:solidFill>
                  <a:srgbClr val="FF3300"/>
                </a:solidFill>
              </a:rPr>
              <a:t>ДЛЯ УЧАСТНИКОВ КЛАСТЕРА</a:t>
            </a:r>
            <a:endParaRPr lang="ru-RU" sz="2400" b="1" dirty="0">
              <a:solidFill>
                <a:srgbClr val="FF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65134" y="1157849"/>
            <a:ext cx="3624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3300"/>
                </a:solidFill>
              </a:rPr>
              <a:t>ОСНОВНЫЕ УЧРЕДИТЕЛИ</a:t>
            </a:r>
            <a:endParaRPr lang="ru-RU" sz="2000" b="1" dirty="0">
              <a:solidFill>
                <a:srgbClr val="FF33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785" y="6144491"/>
            <a:ext cx="1307441" cy="980581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67" b="87778" l="57313" r="88438">
                        <a14:foregroundMark x1="66063" y1="87111" x2="68625" y2="73222"/>
                        <a14:foregroundMark x1="82688" y1="87222" x2="88438" y2="80889"/>
                        <a14:foregroundMark x1="68938" y1="55333" x2="81500" y2="50333"/>
                        <a14:foregroundMark x1="77250" y1="56000" x2="88313" y2="63222"/>
                        <a14:foregroundMark x1="58875" y1="86444" x2="63250" y2="60444"/>
                        <a14:foregroundMark x1="62063" y1="87111" x2="62250" y2="79667"/>
                        <a14:backgroundMark x1="79938" y1="57556" x2="85313" y2="60667"/>
                        <a14:backgroundMark x1="85375" y1="61111" x2="87125" y2="62889"/>
                        <a14:backgroundMark x1="78375" y1="58111" x2="79563" y2="5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51" t="46420" r="11548" b="12817"/>
          <a:stretch/>
        </p:blipFill>
        <p:spPr bwMode="auto">
          <a:xfrm>
            <a:off x="12377018" y="9315627"/>
            <a:ext cx="1878732" cy="137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751" y="7373713"/>
            <a:ext cx="1158926" cy="12621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947" y="3777594"/>
            <a:ext cx="1315050" cy="15648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241" y="8695511"/>
            <a:ext cx="1708538" cy="6065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974" y="2155170"/>
            <a:ext cx="1192996" cy="1471761"/>
          </a:xfrm>
          <a:prstGeom prst="rect">
            <a:avLst/>
          </a:prstGeom>
        </p:spPr>
      </p:pic>
      <p:sp>
        <p:nvSpPr>
          <p:cNvPr id="14" name="Пятиугольник 13"/>
          <p:cNvSpPr/>
          <p:nvPr/>
        </p:nvSpPr>
        <p:spPr>
          <a:xfrm>
            <a:off x="688943" y="5713071"/>
            <a:ext cx="9870297" cy="675430"/>
          </a:xfrm>
          <a:prstGeom prst="homePlate">
            <a:avLst>
              <a:gd name="adj" fmla="val 73012"/>
            </a:avLst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Кооперация</a:t>
            </a:r>
            <a:r>
              <a:rPr lang="en-US" sz="2000" b="1" dirty="0">
                <a:solidFill>
                  <a:schemeClr val="bg1"/>
                </a:solidFill>
              </a:rPr>
              <a:t> c </a:t>
            </a:r>
            <a:r>
              <a:rPr lang="ru-RU" sz="2000" b="1" dirty="0">
                <a:solidFill>
                  <a:schemeClr val="bg1"/>
                </a:solidFill>
              </a:rPr>
              <a:t>организациями-участниками кластера для  разработки, </a:t>
            </a:r>
            <a:r>
              <a:rPr lang="ru-RU" sz="2000" b="1" dirty="0" smtClean="0">
                <a:solidFill>
                  <a:schemeClr val="bg1"/>
                </a:solidFill>
              </a:rPr>
              <a:t>внедрения </a:t>
            </a:r>
            <a:r>
              <a:rPr lang="ru-RU" sz="2000" b="1" dirty="0">
                <a:solidFill>
                  <a:schemeClr val="bg1"/>
                </a:solidFill>
              </a:rPr>
              <a:t>и продвижения инновационных </a:t>
            </a:r>
            <a:r>
              <a:rPr lang="ru-RU" sz="2000" b="1" dirty="0" smtClean="0">
                <a:solidFill>
                  <a:schemeClr val="bg1"/>
                </a:solidFill>
              </a:rPr>
              <a:t>проектов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688943" y="7309984"/>
            <a:ext cx="9870298" cy="693240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Оказание НП методического, экспертно-аналитического, информационного сопровождения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688944" y="6526930"/>
            <a:ext cx="9870297" cy="670218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Вовлечение малых и средних инновационных предприятий в технологические цепочки производственных процессов 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708148" y="8118011"/>
            <a:ext cx="9870298" cy="1225301"/>
          </a:xfrm>
          <a:prstGeom prst="homePlate">
            <a:avLst>
              <a:gd name="adj" fmla="val 30307"/>
            </a:avLst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Профессиональная переподготовка, повышение квалификации, в том </a:t>
            </a:r>
            <a:r>
              <a:rPr lang="ru-RU" sz="2000" b="1" dirty="0" smtClean="0">
                <a:solidFill>
                  <a:schemeClr val="bg1"/>
                </a:solidFill>
              </a:rPr>
              <a:t>числе в </a:t>
            </a:r>
            <a:r>
              <a:rPr lang="ru-RU" sz="2000" b="1" dirty="0">
                <a:solidFill>
                  <a:schemeClr val="bg1"/>
                </a:solidFill>
              </a:rPr>
              <a:t>форме  проведения стажировок работников организаций, указанных в государственной программе субъекта Российской Федерации, в том числе за </a:t>
            </a:r>
            <a:r>
              <a:rPr lang="ru-RU" sz="2000" b="1" dirty="0" smtClean="0">
                <a:solidFill>
                  <a:schemeClr val="bg1"/>
                </a:solidFill>
              </a:rPr>
              <a:t>рубежом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708148" y="9539309"/>
            <a:ext cx="9870298" cy="760999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Совместное продвижение организаций-участников кластера, </a:t>
            </a:r>
            <a:r>
              <a:rPr lang="en-US" sz="2000" b="1" dirty="0">
                <a:solidFill>
                  <a:schemeClr val="bg1"/>
                </a:solidFill>
              </a:rPr>
              <a:t>PR</a:t>
            </a:r>
            <a:r>
              <a:rPr lang="ru-RU" sz="2000" b="1" dirty="0">
                <a:solidFill>
                  <a:schemeClr val="bg1"/>
                </a:solidFill>
              </a:rPr>
              <a:t>, организация и сопровождение выставочных мероприятий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75" y="5511267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60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75" y="6354207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75" y="7144424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4685" y="8216817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685" y="9433001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" name="Двойные круглые скобки 7"/>
          <p:cNvSpPr/>
          <p:nvPr/>
        </p:nvSpPr>
        <p:spPr>
          <a:xfrm rot="5400000">
            <a:off x="8025957" y="4687247"/>
            <a:ext cx="7902663" cy="1997218"/>
          </a:xfrm>
          <a:prstGeom prst="bracketPair">
            <a:avLst/>
          </a:prstGeom>
          <a:ln w="57150">
            <a:solidFill>
              <a:srgbClr val="45A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047" y="5591110"/>
            <a:ext cx="1158926" cy="116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5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8099" y="129070"/>
            <a:ext cx="1108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ГОСУДАРСТВЕННОЙ ПОДДЕРЖКИ</a:t>
            </a:r>
            <a:endParaRPr lang="ru-RU" sz="24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3034" y="3123776"/>
            <a:ext cx="7958319" cy="132343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45A4C9"/>
                </a:solidFill>
              </a:rPr>
              <a:t>Снижение налога на прибыль с 18% до 13,5%</a:t>
            </a:r>
          </a:p>
          <a:p>
            <a:r>
              <a:rPr lang="ru-RU" sz="2000" b="1" dirty="0" smtClean="0">
                <a:solidFill>
                  <a:srgbClr val="45A4C9"/>
                </a:solidFill>
              </a:rPr>
              <a:t>Снижение налога на имущество с 2,2% до 0%</a:t>
            </a:r>
          </a:p>
          <a:p>
            <a:endParaRPr lang="ru-RU" sz="2000" b="1" dirty="0" smtClean="0">
              <a:solidFill>
                <a:srgbClr val="45A4C9"/>
              </a:solidFill>
            </a:endParaRPr>
          </a:p>
          <a:p>
            <a:r>
              <a:rPr lang="ru-RU" sz="1600" b="1" dirty="0" smtClean="0">
                <a:solidFill>
                  <a:srgbClr val="FF3300"/>
                </a:solidFill>
              </a:rPr>
              <a:t>МИНИМАЛЬНЫЙ ОБЪЕМ ИНВЕСТИЦИЙ – 300 МЛН РУБ</a:t>
            </a:r>
            <a:r>
              <a:rPr lang="ru-RU" sz="2000" b="1" dirty="0" smtClean="0">
                <a:solidFill>
                  <a:srgbClr val="45A4C9"/>
                </a:solidFill>
              </a:rPr>
              <a:t>.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67" b="87778" l="57313" r="88438">
                        <a14:foregroundMark x1="66063" y1="87111" x2="68625" y2="73222"/>
                        <a14:foregroundMark x1="82688" y1="87222" x2="88438" y2="80889"/>
                        <a14:foregroundMark x1="68938" y1="55333" x2="81500" y2="50333"/>
                        <a14:foregroundMark x1="77250" y1="56000" x2="88313" y2="63222"/>
                        <a14:foregroundMark x1="58875" y1="86444" x2="63250" y2="60444"/>
                        <a14:foregroundMark x1="62063" y1="87111" x2="62250" y2="79667"/>
                        <a14:backgroundMark x1="79938" y1="57556" x2="85313" y2="60667"/>
                        <a14:backgroundMark x1="85375" y1="61111" x2="87125" y2="62889"/>
                        <a14:backgroundMark x1="78375" y1="58111" x2="79563" y2="5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51" t="46420" r="11548" b="12817"/>
          <a:stretch/>
        </p:blipFill>
        <p:spPr bwMode="auto">
          <a:xfrm>
            <a:off x="12377018" y="9315627"/>
            <a:ext cx="1878732" cy="137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ятиугольник 10"/>
          <p:cNvSpPr/>
          <p:nvPr/>
        </p:nvSpPr>
        <p:spPr>
          <a:xfrm>
            <a:off x="1303038" y="688463"/>
            <a:ext cx="11286581" cy="477023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ПРОЕКТОВ ПО ПРИНЦИПУ ЕДИНОГО ОКНА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1303035" y="9360877"/>
            <a:ext cx="10063466" cy="530276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ГОСУДАРСТВЕННО-ЧАСТНОЕ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ПАРТНЕРСТВО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1303035" y="2509461"/>
            <a:ext cx="10063466" cy="449958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ЛЬГОТЫ ДЛЯ ИНВЕСТОРОВ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3034" y="6149522"/>
            <a:ext cx="12549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ПЕРЕПОДГОТОВКА, ПОВЫШЕНИЕ КВАЛИФИКАКИИ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ВЫСТАВОЧНО-ЯРМАРОЧНЫХ МЕРОПРИЯТИЙ</a:t>
            </a:r>
            <a:endParaRPr lang="ru-RU" sz="20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1303034" y="4509084"/>
            <a:ext cx="3867277" cy="760999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СРОК ПРЕДОСТАВЛЕНИЯ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ЛЬГОТ </a:t>
            </a:r>
            <a:r>
              <a:rPr lang="ru-RU" sz="2000" b="1" dirty="0">
                <a:solidFill>
                  <a:schemeClr val="bg1"/>
                </a:solidFill>
              </a:rPr>
              <a:t>ОТ 4 ДО 8 ЛЕТ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24537" y="1368230"/>
            <a:ext cx="128945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ПРОЦЕДУРЫ ИНЖЕНЕРНО-ТРАНСПОРТНОГО ОБЕСПЕЧЕНИЯ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ИНФОРМАЦИОННО-КОНСУЛЬТАЦИОННОЕ </a:t>
            </a:r>
            <a:r>
              <a:rPr lang="ru-RU" sz="20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</a:t>
            </a:r>
            <a:r>
              <a:rPr lang="ru-RU" sz="20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ИНВЕСТОРУ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 ИНВЕСТИЦИОННОЙ </a:t>
            </a:r>
            <a:r>
              <a:rPr lang="ru-RU" sz="20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</a:t>
            </a:r>
            <a:endParaRPr lang="ru-RU" sz="20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0366" y="412845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60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0366" y="222200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60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0366" y="5318373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1869" y="9118183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Пятиугольник 21"/>
          <p:cNvSpPr/>
          <p:nvPr/>
        </p:nvSpPr>
        <p:spPr>
          <a:xfrm>
            <a:off x="1303037" y="5553551"/>
            <a:ext cx="10063464" cy="518351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СУБСИДИЙ НА ВОЗМЕЩЕНИЕ ЧАСТИ ЗАТРАТ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03034" y="7864215"/>
            <a:ext cx="41325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ФЦП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ИНСТИТУТЫ РАЗВИТИЯ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ЧАСТНЫЕ </a:t>
            </a:r>
            <a:r>
              <a:rPr lang="ru-RU" sz="20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ИНВЕСТОРЫ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1869" y="688916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60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1303035" y="7007390"/>
            <a:ext cx="10063466" cy="779205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ПО ПРИВЛЕЧЕНИЮ В ПРОЕКТЫ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РАЗЛИЧНЫЕ ФИНАНСОВЫЕ ИНСТРУМЕНТЫ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2980" y="1376309"/>
            <a:ext cx="6632390" cy="7615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 </a:t>
            </a:r>
            <a:r>
              <a:rPr lang="ru-RU" sz="32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«Северо-Западный кластер фармацевтической, медицинской промышленности и радиационных технологий»</a:t>
            </a:r>
          </a:p>
          <a:p>
            <a:endParaRPr lang="ru-RU" sz="32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195112, Санкт-Петербург, </a:t>
            </a:r>
            <a:r>
              <a:rPr lang="ru-RU" sz="3200" b="1" dirty="0" err="1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Малоохтинский</a:t>
            </a:r>
            <a:r>
              <a:rPr lang="ru-RU" sz="32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пр., д.64, </a:t>
            </a:r>
            <a:r>
              <a:rPr lang="ru-RU" sz="3200" b="1" dirty="0" err="1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лит.Б</a:t>
            </a:r>
            <a:endParaRPr lang="ru-RU" sz="32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32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(812) 644 01 24</a:t>
            </a:r>
          </a:p>
          <a:p>
            <a:pPr fontAlgn="base"/>
            <a:endParaRPr lang="ru-RU" sz="3200" b="1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u="sng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info@nwcluster.ru</a:t>
            </a:r>
            <a:endParaRPr lang="ru-RU" sz="3200" b="1" u="sng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u="sng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www.nwcluster.ru</a:t>
            </a:r>
            <a:endParaRPr lang="ru-RU" sz="3200" b="1" u="sng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u="sng" dirty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Директор: </a:t>
            </a:r>
            <a:endParaRPr lang="ru-RU" sz="3200" b="1" dirty="0" smtClean="0">
              <a:solidFill>
                <a:srgbClr val="45A4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Гусейнов </a:t>
            </a:r>
            <a:r>
              <a:rPr lang="ru-RU" sz="3200" b="1" dirty="0" err="1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Эльнур</a:t>
            </a:r>
            <a:r>
              <a:rPr lang="ru-RU" sz="3200" b="1" dirty="0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45A4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Расимович</a:t>
            </a:r>
            <a:r>
              <a:rPr lang="ru-RU" sz="888" b="1" dirty="0"/>
              <a:t/>
            </a:r>
            <a:br>
              <a:rPr lang="ru-RU" sz="888" b="1" dirty="0"/>
            </a:br>
            <a:endParaRPr lang="ru-RU" sz="888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359" y="1732997"/>
            <a:ext cx="5693802" cy="7184657"/>
          </a:xfrm>
          <a:prstGeom prst="rect">
            <a:avLst/>
          </a:prstGeom>
        </p:spPr>
      </p:pic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266700" y="249352"/>
            <a:ext cx="13760450" cy="10151948"/>
          </a:xfrm>
          <a:prstGeom prst="snip2DiagRect">
            <a:avLst/>
          </a:prstGeom>
          <a:noFill/>
          <a:ln w="57150"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1062980" y="684915"/>
            <a:ext cx="9232903" cy="484132"/>
          </a:xfrm>
          <a:prstGeom prst="homePlate">
            <a:avLst/>
          </a:prstGeom>
          <a:solidFill>
            <a:srgbClr val="45A4C9"/>
          </a:solidFill>
          <a:ln>
            <a:solidFill>
              <a:srgbClr val="45A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СПЕЦИАЛИЗИРОВАННАЯ ОРГАНИЗАЦИЯ:</a:t>
            </a:r>
          </a:p>
        </p:txBody>
      </p:sp>
    </p:spTree>
    <p:extLst>
      <p:ext uri="{BB962C8B-B14F-4D97-AF65-F5344CB8AC3E}">
        <p14:creationId xmlns:p14="http://schemas.microsoft.com/office/powerpoint/2010/main" val="41423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5332</TotalTime>
  <Words>724</Words>
  <Application>Microsoft Office PowerPoint</Application>
  <PresentationFormat>Произвольный</PresentationFormat>
  <Paragraphs>141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АлександрЩ</dc:creator>
  <cp:lastModifiedBy>Гусейнов</cp:lastModifiedBy>
  <cp:revision>249</cp:revision>
  <cp:lastPrinted>2015-08-11T06:40:00Z</cp:lastPrinted>
  <dcterms:created xsi:type="dcterms:W3CDTF">2015-07-15T06:26:01Z</dcterms:created>
  <dcterms:modified xsi:type="dcterms:W3CDTF">2015-10-04T19:58:10Z</dcterms:modified>
</cp:coreProperties>
</file>